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59" r:id="rId4"/>
    <p:sldId id="264" r:id="rId5"/>
    <p:sldId id="265" r:id="rId6"/>
    <p:sldId id="260" r:id="rId7"/>
    <p:sldId id="266" r:id="rId8"/>
    <p:sldId id="261" r:id="rId9"/>
    <p:sldId id="269" r:id="rId10"/>
    <p:sldId id="268" r:id="rId11"/>
    <p:sldId id="267" r:id="rId12"/>
    <p:sldId id="273" r:id="rId13"/>
    <p:sldId id="272" r:id="rId14"/>
    <p:sldId id="271" r:id="rId15"/>
    <p:sldId id="270" r:id="rId16"/>
    <p:sldId id="274" r:id="rId17"/>
    <p:sldId id="279" r:id="rId18"/>
    <p:sldId id="280" r:id="rId19"/>
    <p:sldId id="277" r:id="rId20"/>
    <p:sldId id="276" r:id="rId21"/>
    <p:sldId id="275" r:id="rId22"/>
    <p:sldId id="263" r:id="rId23"/>
    <p:sldId id="287" r:id="rId24"/>
    <p:sldId id="288" r:id="rId25"/>
    <p:sldId id="286" r:id="rId26"/>
    <p:sldId id="289" r:id="rId27"/>
    <p:sldId id="285" r:id="rId28"/>
    <p:sldId id="284" r:id="rId29"/>
    <p:sldId id="283" r:id="rId30"/>
    <p:sldId id="282" r:id="rId31"/>
    <p:sldId id="281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gIPoYblqr2gWnOURrqFFrikj5p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6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" name="Google Shape;10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b2cbd1e75a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g2b2cbd1e75a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b2cbd1e75a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g2b2cbd1e75a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4888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b2cbd1e75a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g2b2cbd1e75a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3452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2008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29303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7241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05276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8655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58191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31174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16969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" name="Google Shape;10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811342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76240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88812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596510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64443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10518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034891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35975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59056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91829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86037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800384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911100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8486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25" y="-9625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5"/>
          <p:cNvSpPr txBox="1">
            <a:spLocks noGrp="1"/>
          </p:cNvSpPr>
          <p:nvPr>
            <p:ph type="ctrTitle"/>
          </p:nvPr>
        </p:nvSpPr>
        <p:spPr>
          <a:xfrm>
            <a:off x="406940" y="3287319"/>
            <a:ext cx="9973101" cy="1363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277C"/>
              </a:buClr>
              <a:buSzPts val="4800"/>
              <a:buFont typeface="Calibri"/>
              <a:buNone/>
              <a:defRPr sz="4800" b="1">
                <a:solidFill>
                  <a:srgbClr val="36277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ubTitle" idx="1"/>
          </p:nvPr>
        </p:nvSpPr>
        <p:spPr>
          <a:xfrm>
            <a:off x="406940" y="4903300"/>
            <a:ext cx="9973101" cy="668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A0DC"/>
              </a:buClr>
              <a:buSzPts val="2136"/>
              <a:buFont typeface="Calibri"/>
              <a:buNone/>
              <a:defRPr sz="2400" b="0" i="0" u="none" strike="noStrike" cap="none">
                <a:solidFill>
                  <a:srgbClr val="2EA0D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80"/>
              <a:buFont typeface="Calibri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2"/>
              <a:buFont typeface="Calibri"/>
              <a:buNone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24"/>
              <a:buFont typeface="Calibri"/>
              <a:buNone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24"/>
              <a:buFont typeface="Calibri"/>
              <a:buNone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nternal-3 1">
  <p:cSld name="1_Internal-3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2b2cbd1e75a_0_220"/>
          <p:cNvSpPr txBox="1">
            <a:spLocks noGrp="1"/>
          </p:cNvSpPr>
          <p:nvPr>
            <p:ph type="body" idx="1"/>
          </p:nvPr>
        </p:nvSpPr>
        <p:spPr>
          <a:xfrm>
            <a:off x="433137" y="1528763"/>
            <a:ext cx="11271300" cy="4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684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71616"/>
              </a:buClr>
              <a:buSzPts val="2492"/>
              <a:buFont typeface="Calibri"/>
              <a:buChar char="•"/>
              <a:defRPr sz="28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42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2136"/>
              <a:buFont typeface="Calibri"/>
              <a:buChar char="•"/>
              <a:defRPr sz="24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163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780"/>
              <a:buFont typeface="Calibri"/>
              <a:buChar char="•"/>
              <a:defRPr sz="20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32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602"/>
              <a:buFont typeface="Calibri"/>
              <a:buChar char="•"/>
              <a:defRPr sz="18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32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602"/>
              <a:buFont typeface="Calibri"/>
              <a:buChar char="•"/>
              <a:defRPr sz="18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g2b2cbd1e75a_0_220"/>
          <p:cNvSpPr txBox="1">
            <a:spLocks noGrp="1"/>
          </p:cNvSpPr>
          <p:nvPr>
            <p:ph type="dt" idx="10"/>
          </p:nvPr>
        </p:nvSpPr>
        <p:spPr>
          <a:xfrm>
            <a:off x="413886" y="6411862"/>
            <a:ext cx="193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1D1D1B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g2b2cbd1e75a_0_220"/>
          <p:cNvSpPr txBox="1">
            <a:spLocks noGrp="1"/>
          </p:cNvSpPr>
          <p:nvPr>
            <p:ph type="ftr" idx="11"/>
          </p:nvPr>
        </p:nvSpPr>
        <p:spPr>
          <a:xfrm>
            <a:off x="4649774" y="6411862"/>
            <a:ext cx="2899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1D1D1B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2b2cbd1e75a_0_220"/>
          <p:cNvSpPr txBox="1">
            <a:spLocks noGrp="1"/>
          </p:cNvSpPr>
          <p:nvPr>
            <p:ph type="sldNum" idx="12"/>
          </p:nvPr>
        </p:nvSpPr>
        <p:spPr>
          <a:xfrm>
            <a:off x="9848227" y="6411862"/>
            <a:ext cx="193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  <p:sp>
        <p:nvSpPr>
          <p:cNvPr id="20" name="Google Shape;20;g2b2cbd1e75a_0_220"/>
          <p:cNvSpPr txBox="1">
            <a:spLocks noGrp="1"/>
          </p:cNvSpPr>
          <p:nvPr>
            <p:ph type="title"/>
          </p:nvPr>
        </p:nvSpPr>
        <p:spPr>
          <a:xfrm>
            <a:off x="1787860" y="3420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nal_Blank">
  <p:cSld name="Internal_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1787860" y="342058"/>
            <a:ext cx="8794795" cy="34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ftr" idx="11"/>
          </p:nvPr>
        </p:nvSpPr>
        <p:spPr>
          <a:xfrm>
            <a:off x="7773974" y="6411862"/>
            <a:ext cx="2899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1D1D1B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9848227" y="6411862"/>
            <a:ext cx="19330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  <p:pic>
        <p:nvPicPr>
          <p:cNvPr id="30" name="Google Shape;30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3125" y="6253596"/>
            <a:ext cx="1190499" cy="60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4125" y="6253596"/>
            <a:ext cx="1190499" cy="60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23625" y="6253596"/>
            <a:ext cx="1190499" cy="60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4625" y="6253596"/>
            <a:ext cx="1190499" cy="60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95125" y="6253596"/>
            <a:ext cx="1190499" cy="6044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nternal-3">
  <p:cSld name="1_Internal-3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433137" y="1528763"/>
            <a:ext cx="11271183" cy="460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684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71616"/>
              </a:buClr>
              <a:buSzPts val="2492"/>
              <a:buFont typeface="Calibri"/>
              <a:buChar char="•"/>
              <a:defRPr sz="28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42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2136"/>
              <a:buFont typeface="Calibri"/>
              <a:buChar char="•"/>
              <a:defRPr sz="24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163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780"/>
              <a:buFont typeface="Calibri"/>
              <a:buChar char="•"/>
              <a:defRPr sz="20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32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602"/>
              <a:buFont typeface="Calibri"/>
              <a:buChar char="•"/>
              <a:defRPr sz="18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32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602"/>
              <a:buFont typeface="Calibri"/>
              <a:buChar char="•"/>
              <a:defRPr sz="18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9848227" y="6411862"/>
            <a:ext cx="19330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1787860" y="342058"/>
            <a:ext cx="8794795" cy="34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9" name="Google Shape;39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3125" y="6253596"/>
            <a:ext cx="1190499" cy="60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4125" y="6253596"/>
            <a:ext cx="1190499" cy="60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23625" y="6253596"/>
            <a:ext cx="1190499" cy="60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4625" y="6253596"/>
            <a:ext cx="1190499" cy="60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95125" y="6253596"/>
            <a:ext cx="1190499" cy="604407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9"/>
          <p:cNvSpPr txBox="1">
            <a:spLocks noGrp="1"/>
          </p:cNvSpPr>
          <p:nvPr>
            <p:ph type="ftr" idx="11"/>
          </p:nvPr>
        </p:nvSpPr>
        <p:spPr>
          <a:xfrm>
            <a:off x="7773974" y="6411862"/>
            <a:ext cx="2899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1D1D1B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nal-5">
  <p:cSld name="Internal-5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dt" idx="10"/>
          </p:nvPr>
        </p:nvSpPr>
        <p:spPr>
          <a:xfrm>
            <a:off x="413886" y="6411862"/>
            <a:ext cx="19330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ftr" idx="11"/>
          </p:nvPr>
        </p:nvSpPr>
        <p:spPr>
          <a:xfrm>
            <a:off x="4649774" y="6411862"/>
            <a:ext cx="28996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9848227" y="6411862"/>
            <a:ext cx="19330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4841506" y="1251743"/>
            <a:ext cx="69013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944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71616"/>
              </a:buClr>
              <a:buSzPts val="2848"/>
              <a:buFont typeface="Calibri"/>
              <a:buChar char="•"/>
              <a:defRPr sz="32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684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2492"/>
              <a:buFont typeface="Calibri"/>
              <a:buChar char="•"/>
              <a:defRPr sz="28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42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2136"/>
              <a:buFont typeface="Calibri"/>
              <a:buChar char="•"/>
              <a:defRPr sz="24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163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780"/>
              <a:buFont typeface="Calibri"/>
              <a:buChar char="•"/>
              <a:defRPr sz="20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162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780"/>
              <a:buFont typeface="Calibri"/>
              <a:buChar char="•"/>
              <a:defRPr sz="20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body" idx="2"/>
          </p:nvPr>
        </p:nvSpPr>
        <p:spPr>
          <a:xfrm>
            <a:off x="423512" y="1251744"/>
            <a:ext cx="4226262" cy="4881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71616"/>
              </a:buClr>
              <a:buSzPts val="1424"/>
              <a:buFont typeface="Calibri"/>
              <a:buNone/>
              <a:defRPr sz="16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46"/>
              <a:buFont typeface="Calibri"/>
              <a:buNone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68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890"/>
              <a:buFont typeface="Calibri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890"/>
              <a:buFont typeface="Calibri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title"/>
          </p:nvPr>
        </p:nvSpPr>
        <p:spPr>
          <a:xfrm>
            <a:off x="1787860" y="342058"/>
            <a:ext cx="8794795" cy="34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nal-6">
  <p:cSld name="Internal-6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>
            <a:spLocks noGrp="1"/>
          </p:cNvSpPr>
          <p:nvPr>
            <p:ph type="pic" idx="2"/>
          </p:nvPr>
        </p:nvSpPr>
        <p:spPr>
          <a:xfrm>
            <a:off x="4908884" y="1396674"/>
            <a:ext cx="6805060" cy="4614394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452387" y="1396674"/>
            <a:ext cx="4197387" cy="4622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71616"/>
              </a:buClr>
              <a:buSzPts val="1424"/>
              <a:buFont typeface="Calibri"/>
              <a:buNone/>
              <a:defRPr sz="1600" b="0" i="0" u="none" strike="noStrike" cap="non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46"/>
              <a:buFont typeface="Calibri"/>
              <a:buNone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68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890"/>
              <a:buFont typeface="Calibri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890"/>
              <a:buFont typeface="Calibri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dt" idx="10"/>
          </p:nvPr>
        </p:nvSpPr>
        <p:spPr>
          <a:xfrm>
            <a:off x="413886" y="6411862"/>
            <a:ext cx="19330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ftr" idx="11"/>
          </p:nvPr>
        </p:nvSpPr>
        <p:spPr>
          <a:xfrm>
            <a:off x="4649774" y="6411862"/>
            <a:ext cx="28996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9848227" y="6411862"/>
            <a:ext cx="19330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title"/>
          </p:nvPr>
        </p:nvSpPr>
        <p:spPr>
          <a:xfrm>
            <a:off x="1787860" y="342058"/>
            <a:ext cx="8794795" cy="34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-25550"/>
            <a:ext cx="12182131" cy="685244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4"/>
          <p:cNvSpPr txBox="1">
            <a:spLocks noGrp="1"/>
          </p:cNvSpPr>
          <p:nvPr>
            <p:ph type="dt" idx="10"/>
          </p:nvPr>
        </p:nvSpPr>
        <p:spPr>
          <a:xfrm>
            <a:off x="413886" y="6411862"/>
            <a:ext cx="19330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ftr" idx="11"/>
          </p:nvPr>
        </p:nvSpPr>
        <p:spPr>
          <a:xfrm>
            <a:off x="4649774" y="6411862"/>
            <a:ext cx="28996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sldNum" idx="12"/>
          </p:nvPr>
        </p:nvSpPr>
        <p:spPr>
          <a:xfrm>
            <a:off x="9848227" y="6411862"/>
            <a:ext cx="19330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1787860" y="342058"/>
            <a:ext cx="8794795" cy="34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18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23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11.bin"/><Relationship Id="rId1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3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5" Type="http://schemas.openxmlformats.org/officeDocument/2006/relationships/image" Target="../media/image24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5.jpeg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Google Shape;107;p1"/>
          <p:cNvCxnSpPr/>
          <p:nvPr/>
        </p:nvCxnSpPr>
        <p:spPr>
          <a:xfrm>
            <a:off x="5575852" y="1048412"/>
            <a:ext cx="0" cy="1431235"/>
          </a:xfrm>
          <a:prstGeom prst="straightConnector1">
            <a:avLst/>
          </a:prstGeom>
          <a:noFill/>
          <a:ln w="57150" cap="flat" cmpd="sng">
            <a:solidFill>
              <a:srgbClr val="A0589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0" name="Google Shape;110;p1"/>
          <p:cNvSpPr txBox="1"/>
          <p:nvPr/>
        </p:nvSpPr>
        <p:spPr>
          <a:xfrm>
            <a:off x="1271464" y="3284984"/>
            <a:ext cx="3508480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r>
              <a:rPr lang="uk-UA" sz="3000" dirty="0" err="1">
                <a:solidFill>
                  <a:srgbClr val="FF0000"/>
                </a:solidFill>
                <a:latin typeface="Cambria" pitchFamily="18" charset="0"/>
                <a:sym typeface="Calibri"/>
              </a:rPr>
              <a:t>Спектрофометрія</a:t>
            </a:r>
            <a:r>
              <a:rPr lang="uk-UA" sz="3000" dirty="0">
                <a:solidFill>
                  <a:srgbClr val="FF0000"/>
                </a:solidFill>
                <a:latin typeface="Cambria" pitchFamily="18" charset="0"/>
                <a:sym typeface="Calibri"/>
              </a:rPr>
              <a:t> </a:t>
            </a:r>
          </a:p>
          <a:p>
            <a:pPr>
              <a:buSzPts val="1800"/>
            </a:pPr>
            <a:endParaRPr lang="uk-UA" sz="3200" dirty="0">
              <a:solidFill>
                <a:srgbClr val="36277C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5" name="Google Shape;105;p1">
            <a:extLst>
              <a:ext uri="{FF2B5EF4-FFF2-40B4-BE49-F238E27FC236}">
                <a16:creationId xmlns:a16="http://schemas.microsoft.com/office/drawing/2014/main" id="{2AB4391C-5BF3-48BB-A329-B74B724FF566}"/>
              </a:ext>
            </a:extLst>
          </p:cNvPr>
          <p:cNvSpPr txBox="1">
            <a:spLocks/>
          </p:cNvSpPr>
          <p:nvPr/>
        </p:nvSpPr>
        <p:spPr>
          <a:xfrm>
            <a:off x="5735960" y="908720"/>
            <a:ext cx="6058214" cy="1046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uk-UA" sz="2500" dirty="0">
                <a:latin typeface="Palatino Linotype" pitchFamily="18" charset="0"/>
                <a:ea typeface="+mn-ea"/>
                <a:cs typeface="+mn-cs"/>
              </a:rPr>
            </a:br>
            <a:r>
              <a:rPr lang="en-GB" sz="2500" dirty="0">
                <a:latin typeface="Palatino Linotype" pitchFamily="18" charset="0"/>
                <a:ea typeface="+mn-ea"/>
                <a:cs typeface="+mn-cs"/>
              </a:rPr>
              <a:t>Advanced Materials Open Science Centre at the </a:t>
            </a:r>
            <a:r>
              <a:rPr lang="en-GB" sz="2500" dirty="0" err="1">
                <a:latin typeface="Palatino Linotype" pitchFamily="18" charset="0"/>
                <a:ea typeface="+mn-ea"/>
                <a:cs typeface="+mn-cs"/>
              </a:rPr>
              <a:t>Precarpathian</a:t>
            </a:r>
            <a:r>
              <a:rPr lang="en-GB" sz="2500" dirty="0">
                <a:latin typeface="Palatino Linotype" pitchFamily="18" charset="0"/>
                <a:ea typeface="+mn-ea"/>
                <a:cs typeface="+mn-cs"/>
              </a:rPr>
              <a:t> National University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b="1" dirty="0" err="1"/>
              <a:t>Спектри</a:t>
            </a:r>
            <a:r>
              <a:rPr lang="ru-RU" b="1" dirty="0"/>
              <a:t> у </a:t>
            </a:r>
            <a:r>
              <a:rPr lang="ru-RU" b="1" dirty="0" err="1"/>
              <a:t>видимій</a:t>
            </a:r>
            <a:r>
              <a:rPr lang="ru-RU" b="1" dirty="0"/>
              <a:t> </a:t>
            </a:r>
            <a:r>
              <a:rPr lang="ru-RU" b="1" dirty="0" err="1"/>
              <a:t>області</a:t>
            </a:r>
            <a:endParaRPr lang="uk-UA" b="1" dirty="0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06694EB-5143-40EF-BCC6-C212F9DCB009}"/>
              </a:ext>
            </a:extLst>
          </p:cNvPr>
          <p:cNvSpPr/>
          <p:nvPr/>
        </p:nvSpPr>
        <p:spPr>
          <a:xfrm>
            <a:off x="551384" y="807585"/>
            <a:ext cx="11537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8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Поглинання або випромінювання фотона</a:t>
            </a:r>
            <a:r>
              <a:rPr lang="en-US" sz="18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uk-UA" sz="18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атомом чи молекулою спричинює перехід електрона з одного енергетичного рівня на інший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, а кожному переходу відповідає </a:t>
            </a:r>
            <a:r>
              <a:rPr lang="uk-UA" sz="18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монохроматична спектральна лінія певної частоти 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(довжини хвилі) і </a:t>
            </a:r>
            <a:r>
              <a:rPr lang="uk-UA" sz="18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інтенсивності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, яка фіксується відповідними приладами. 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endParaRPr lang="uk-UA" sz="18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lvl="0" indent="4572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Сукупність спектральних ліній, що належать даному атому чи молекулі –</a:t>
            </a:r>
          </a:p>
          <a:p>
            <a:pPr lvl="0" indent="45720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18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uk-UA" sz="18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спектр </a:t>
            </a:r>
            <a:r>
              <a:rPr lang="uk-UA" sz="18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(поглинання або випромінювання). 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endParaRPr lang="uk-UA" sz="18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Спектр зображають графічно відкладаючи на осі ординат </a:t>
            </a:r>
            <a:r>
              <a:rPr lang="uk-UA" sz="1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відносну інтенсивність світла 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пройденого через речовину (спектр поглинання) чи випроміненого речовиною (спектр випромінювання), яка є функцією концентрації речовини, а на осі абсцис – величину, яка характеризує </a:t>
            </a:r>
            <a:r>
              <a:rPr lang="uk-UA" sz="1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енергію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 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(частот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а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, </a:t>
            </a:r>
            <a:r>
              <a:rPr lang="ru-RU" sz="1800" dirty="0" err="1"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довжин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а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 </a:t>
            </a:r>
            <a:r>
              <a:rPr lang="ru-RU" sz="1800" dirty="0" err="1"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хвилі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, </a:t>
            </a:r>
            <a:r>
              <a:rPr lang="ru-RU" sz="1800" dirty="0" err="1"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хвильове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 число)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.</a:t>
            </a:r>
            <a:endParaRPr lang="uk-UA" sz="18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E654B1DD-D152-4536-9366-47FD34A6C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29" y="4551738"/>
            <a:ext cx="5062113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3387FC9-28ED-48FF-B367-1E41E79C8AFC}"/>
              </a:ext>
            </a:extLst>
          </p:cNvPr>
          <p:cNvSpPr/>
          <p:nvPr/>
        </p:nvSpPr>
        <p:spPr>
          <a:xfrm>
            <a:off x="155332" y="4150115"/>
            <a:ext cx="2696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0D0DE3"/>
                </a:solidFill>
                <a:latin typeface="Cambria" pitchFamily="18" charset="0"/>
                <a:ea typeface="Times New Roman" pitchFamily="18" charset="0"/>
                <a:sym typeface="Symbol" pitchFamily="18" charset="2"/>
              </a:rPr>
              <a:t>Види спектрів:</a:t>
            </a:r>
            <a:endParaRPr lang="uk-UA" sz="2000" b="1" dirty="0">
              <a:solidFill>
                <a:srgbClr val="0D0DE3"/>
              </a:solidFill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EB2B470-4C4F-4CA2-9873-31F64870F4B9}"/>
              </a:ext>
            </a:extLst>
          </p:cNvPr>
          <p:cNvSpPr/>
          <p:nvPr/>
        </p:nvSpPr>
        <p:spPr>
          <a:xfrm>
            <a:off x="5807968" y="4572003"/>
            <a:ext cx="7556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rgbClr val="0D0DE3"/>
                </a:solidFill>
                <a:latin typeface="Cambria" pitchFamily="18" charset="0"/>
                <a:sym typeface="Symbol" pitchFamily="18" charset="2"/>
              </a:rPr>
              <a:t>Неперервний</a:t>
            </a:r>
            <a:r>
              <a:rPr lang="uk-UA" sz="1800" dirty="0">
                <a:latin typeface="Cambria" pitchFamily="18" charset="0"/>
                <a:sym typeface="Symbol" pitchFamily="18" charset="2"/>
              </a:rPr>
              <a:t> – випромінюється ансамблем молекул</a:t>
            </a:r>
            <a:endParaRPr lang="uk-UA" sz="1800" dirty="0">
              <a:latin typeface="Cambria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115BC310-F70B-44B0-8A55-2DA314EA25EB}"/>
              </a:ext>
            </a:extLst>
          </p:cNvPr>
          <p:cNvSpPr/>
          <p:nvPr/>
        </p:nvSpPr>
        <p:spPr>
          <a:xfrm>
            <a:off x="5807968" y="5110332"/>
            <a:ext cx="5663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800" dirty="0" err="1">
                <a:solidFill>
                  <a:srgbClr val="0D0DE3"/>
                </a:solidFill>
                <a:latin typeface="Cambria" pitchFamily="18" charset="0"/>
                <a:sym typeface="Symbol" pitchFamily="18" charset="2"/>
              </a:rPr>
              <a:t>Лінійчастий</a:t>
            </a:r>
            <a:r>
              <a:rPr lang="uk-UA" sz="1800" dirty="0">
                <a:latin typeface="Cambria" pitchFamily="18" charset="0"/>
                <a:sym typeface="Symbol" pitchFamily="18" charset="2"/>
              </a:rPr>
              <a:t> – випромінюється атомом</a:t>
            </a:r>
            <a:endParaRPr lang="uk-UA" sz="1800" dirty="0">
              <a:latin typeface="Cambria" pitchFamily="18" charset="0"/>
            </a:endParaRP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4F504ADB-7876-4A41-A876-E09BEE3697D8}"/>
              </a:ext>
            </a:extLst>
          </p:cNvPr>
          <p:cNvSpPr/>
          <p:nvPr/>
        </p:nvSpPr>
        <p:spPr>
          <a:xfrm>
            <a:off x="5807968" y="5634104"/>
            <a:ext cx="59681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rgbClr val="0D0DE3"/>
                </a:solidFill>
                <a:latin typeface="Cambria" pitchFamily="18" charset="0"/>
                <a:sym typeface="Symbol" pitchFamily="18" charset="2"/>
              </a:rPr>
              <a:t>Смугастий</a:t>
            </a:r>
            <a:r>
              <a:rPr lang="uk-UA" sz="1800" dirty="0">
                <a:latin typeface="Cambria" pitchFamily="18" charset="0"/>
                <a:sym typeface="Symbol" pitchFamily="18" charset="2"/>
              </a:rPr>
              <a:t> – випромінюється молекулою</a:t>
            </a:r>
            <a:endParaRPr lang="uk-UA" sz="1800" dirty="0">
              <a:latin typeface="Cambria" pitchFamily="18" charset="0"/>
            </a:endParaRP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4E1F6475-AD04-406D-868B-A3E1F2A12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29" y="5078884"/>
            <a:ext cx="5062113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81EA6923-9FB9-42CC-AFBD-CA7E9F0E4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22" y="5707089"/>
            <a:ext cx="5062115" cy="32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887F7B89-90F4-434B-A49D-5F57968D5A04}"/>
              </a:ext>
            </a:extLst>
          </p:cNvPr>
          <p:cNvSpPr/>
          <p:nvPr/>
        </p:nvSpPr>
        <p:spPr>
          <a:xfrm>
            <a:off x="130958" y="6342542"/>
            <a:ext cx="11782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800" dirty="0">
                <a:latin typeface="Cambria" pitchFamily="18" charset="0"/>
                <a:sym typeface="Symbol" pitchFamily="18" charset="2"/>
              </a:rPr>
              <a:t>Спектри поглинання – ідентичні до спектрів випромінювання, відповідно до закону збереження енергії</a:t>
            </a:r>
            <a:endParaRPr lang="uk-UA" sz="1800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b2cbd1e75a_0_109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11579714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sz="2400" b="1" dirty="0" err="1"/>
              <a:t>Спектрофотометричний</a:t>
            </a:r>
            <a:r>
              <a:rPr lang="ru-RU" sz="2400" b="1" dirty="0"/>
              <a:t> метод</a:t>
            </a:r>
            <a:endParaRPr lang="uk-UA" sz="2400" b="1" dirty="0"/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29339A1-E25C-4BA9-A215-9C6D6E19CECF}"/>
              </a:ext>
            </a:extLst>
          </p:cNvPr>
          <p:cNvSpPr/>
          <p:nvPr/>
        </p:nvSpPr>
        <p:spPr>
          <a:xfrm>
            <a:off x="155340" y="908720"/>
            <a:ext cx="118813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00" lvl="0" indent="-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Спектрофотометричний</a:t>
            </a:r>
            <a:r>
              <a:rPr lang="uk-UA" sz="1600" b="1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uk-UA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метод </a:t>
            </a:r>
            <a:r>
              <a:rPr lang="uk-UA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грунтується</a:t>
            </a:r>
            <a:r>
              <a:rPr lang="uk-UA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на вимірюванні інтенсивності поглинання монохроматичного світла в УФ-, видимому чи ІЧ-діапазонах спектру за допомогою </a:t>
            </a:r>
            <a:r>
              <a:rPr lang="uk-UA" sz="16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спектрофотометрів – </a:t>
            </a:r>
            <a:r>
              <a:rPr lang="uk-UA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приладів з використанням монохроматорів, які дають більш високий ступінь монохроматизації</a:t>
            </a:r>
          </a:p>
          <a:p>
            <a:pPr marL="444500" lvl="0" indent="-3556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                         </a:t>
            </a:r>
            <a:r>
              <a:rPr lang="uk-UA" sz="16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(</a:t>
            </a:r>
            <a:r>
              <a:rPr lang="en-US" sz="16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0.5-1.0</a:t>
            </a:r>
            <a:r>
              <a:rPr lang="uk-UA" sz="16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нм)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Спектри емісії і поглинання використовують для </a:t>
            </a:r>
            <a:r>
              <a:rPr lang="uk-UA" sz="1600" dirty="0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якісного</a:t>
            </a:r>
            <a:r>
              <a:rPr lang="uk-UA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(ідентифікація речовин) та </a:t>
            </a:r>
            <a:r>
              <a:rPr lang="uk-UA" sz="1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кількісного</a:t>
            </a:r>
            <a:r>
              <a:rPr lang="uk-UA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(визначення вмісту речовини) аналізу. Для якісного аналізу найважливішою характеристикою є </a:t>
            </a:r>
            <a:r>
              <a:rPr lang="uk-UA" sz="1600" i="1" dirty="0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положення лінії, смуги в спектральному діапазоні </a:t>
            </a:r>
            <a:r>
              <a:rPr lang="uk-UA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(вісь абсцис, довжина хвилі λ, частота коливань ν), яке визначається природою речовини і не залежить від її концентрації. Селективність виявлення буде залежати від ширини лінії та смуги.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16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Внаслідок розширення ліній чи смуг можливе накладання сусідніх ліній і смуг речовин.</a:t>
            </a:r>
            <a:endParaRPr lang="ru-RU" sz="1600" i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Для кількісного аналізу використовують інтенсивність атомних ліній (випромінювання і поглинання) чи максимум поглинання смуг молекул (вісь ординат), які є функціями концентрації речовини.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Значення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ширини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лінії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смуг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теж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має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значення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для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правильності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визначення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.</a:t>
            </a:r>
            <a:endParaRPr lang="ru-RU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44500" lvl="0" indent="-3556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0000FF"/>
              </a:solidFill>
              <a:latin typeface="Cambria" panose="02040503050406030204" pitchFamily="18" charset="0"/>
              <a:ea typeface="Cambria" panose="02040503050406030204" pitchFamily="18" charset="0"/>
              <a:sym typeface="Symbol" pitchFamily="18" charset="2"/>
            </a:endParaRPr>
          </a:p>
          <a:p>
            <a:pPr marL="444500" lvl="0" indent="-3556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Для </a:t>
            </a:r>
            <a:r>
              <a:rPr lang="ru-RU" sz="1600" b="1" i="1" dirty="0" err="1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кількісного</a:t>
            </a:r>
            <a:r>
              <a:rPr lang="ru-RU" sz="1600" b="1" i="1" dirty="0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b="1" i="1" dirty="0" err="1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аналізу</a:t>
            </a:r>
            <a:r>
              <a:rPr lang="ru-RU" sz="1600" b="1" i="1" dirty="0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треба </a:t>
            </a:r>
            <a:r>
              <a:rPr lang="ru-RU" sz="1600" b="1" i="1" dirty="0" err="1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визначити</a:t>
            </a:r>
            <a:r>
              <a:rPr lang="ru-RU" sz="1600" b="1" i="1" dirty="0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b="1" i="1" dirty="0" err="1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оптичну</a:t>
            </a:r>
            <a:r>
              <a:rPr lang="ru-RU" sz="1600" b="1" i="1" dirty="0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b="1" i="1" dirty="0" err="1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густину</a:t>
            </a:r>
            <a:r>
              <a:rPr lang="ru-RU" sz="1600" b="1" i="1" dirty="0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в </a:t>
            </a:r>
            <a:r>
              <a:rPr lang="ru-RU" sz="1600" b="1" i="1" dirty="0" err="1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вузькому</a:t>
            </a:r>
            <a:r>
              <a:rPr lang="ru-RU" sz="1600" b="1" i="1" dirty="0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спектральному </a:t>
            </a:r>
            <a:r>
              <a:rPr lang="ru-RU" sz="1600" b="1" i="1" dirty="0" err="1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діапазоні</a:t>
            </a:r>
            <a:r>
              <a:rPr lang="ru-RU" sz="1600" b="1" i="1" u="sng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. </a:t>
            </a:r>
          </a:p>
          <a:p>
            <a:pPr marL="444500" lvl="0" indent="-3556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b="1" i="1" u="sng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  <a:sym typeface="Symbol" pitchFamily="18" charset="2"/>
            </a:endParaRPr>
          </a:p>
          <a:p>
            <a:pPr marL="444500" lvl="0" indent="-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Для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проведення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тільки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кількісного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аналізу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немає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необхідності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використовувати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спектральний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прилад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за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повною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схемою,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достатньо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виміряти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абсорбційність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в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фіксованих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спектральних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діапазонах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,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які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можна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виділити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з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допомогою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простих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дисперсійних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елементів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– </a:t>
            </a:r>
            <a:r>
              <a:rPr lang="ru-RU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світлофільтрів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. </a:t>
            </a:r>
          </a:p>
          <a:p>
            <a:pPr marL="444500" lvl="0" indent="-3556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  <a:sym typeface="Symbol" pitchFamily="18" charset="2"/>
            </a:endParaRPr>
          </a:p>
          <a:p>
            <a:pPr marL="444500" lvl="0" indent="-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Найчастіше</a:t>
            </a:r>
            <a:r>
              <a:rPr lang="ru-RU" sz="1600" b="1" i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b="1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кількісний</a:t>
            </a:r>
            <a:r>
              <a:rPr lang="ru-RU" sz="1600" b="1" i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b="1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аналіз</a:t>
            </a:r>
            <a:r>
              <a:rPr lang="ru-RU" sz="1600" b="1" i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600" b="1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проводять</a:t>
            </a:r>
            <a:r>
              <a:rPr lang="ru-RU" sz="1600" b="1" i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у </a:t>
            </a:r>
            <a:r>
              <a:rPr lang="ru-RU" sz="1600" b="1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видимій</a:t>
            </a:r>
            <a:r>
              <a:rPr lang="ru-RU" sz="1600" b="1" i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та </a:t>
            </a:r>
            <a:r>
              <a:rPr lang="ru-RU" sz="1600" b="1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ультрафіолетовій</a:t>
            </a:r>
            <a:r>
              <a:rPr lang="ru-RU" sz="1600" b="1" i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областях. </a:t>
            </a:r>
            <a:endParaRPr lang="ru-RU" sz="1600" b="1" i="1" dirty="0">
              <a:latin typeface="Cambria" panose="02040503050406030204" pitchFamily="18" charset="0"/>
              <a:ea typeface="Cambria" panose="02040503050406030204" pitchFamily="18" charset="0"/>
              <a:sym typeface="Symbol" pitchFamily="18" charset="2"/>
            </a:endParaRPr>
          </a:p>
          <a:p>
            <a:pPr marL="444500" lvl="0" indent="-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Отриману в оптимальних умовах форму елемента </a:t>
            </a:r>
            <a:r>
              <a:rPr lang="uk-UA" sz="1600" b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фотометрують</a:t>
            </a:r>
            <a:r>
              <a:rPr lang="uk-UA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Symbol" pitchFamily="18" charset="2"/>
              </a:rPr>
              <a:t> (вимірюють оптичну густину розчину А).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b2cbd1e75a_0_109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1040414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/>
            <a:r>
              <a:rPr lang="uk-UA" b="1" dirty="0"/>
              <a:t>Класифікація методів спектрального аналізу</a:t>
            </a:r>
            <a:endParaRPr lang="ru-RU"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078895A-C4A6-42D4-A413-6EF1417D2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60" y="995177"/>
            <a:ext cx="1166851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Одна з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uk-UA" sz="1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спектроскопій</a:t>
            </a:r>
            <a:r>
              <a:rPr lang="uk-UA" sz="1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в оптичному  діапазоні довжин хвиль в </a:t>
            </a:r>
            <a:r>
              <a:rPr lang="uk-UA" sz="1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УФ-</a:t>
            </a:r>
            <a:r>
              <a:rPr lang="uk-UA" sz="1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та видимій ділянці спектра є </a:t>
            </a:r>
            <a:r>
              <a:rPr lang="uk-UA" sz="18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молекулярна абсорбційна спектроскопія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. Випромінювання оптичного діапазону пов'язане з процесами, які відбуваються з участю зовнішніх (оптичних або валентних) електронів атомів, і з просторовою будовою молекул. Останнім часом до оптичної спектроскопії відносять і методи, які використовують випромінювання інфрачервоного діапазону.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B0F01DA-4745-4F92-9258-D27D3F0DE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744" y="2564904"/>
            <a:ext cx="1166851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latin typeface="Cambria" pitchFamily="18" charset="0"/>
              </a:rPr>
              <a:t>У порівнянні з іншими аналітичними методами оптична спектроскопія має переваги: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uk-UA" sz="1800" dirty="0">
                <a:latin typeface="Cambria" pitchFamily="18" charset="0"/>
              </a:rPr>
              <a:t>метод не є руйнуючим або агресивним; </a:t>
            </a:r>
            <a:endParaRPr lang="ru-RU" sz="1800" dirty="0">
              <a:latin typeface="Cambria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uk-UA" sz="1800" dirty="0">
                <a:latin typeface="Cambria" pitchFamily="18" charset="0"/>
              </a:rPr>
              <a:t>вимірювання можна проводити з будь-якої відстані – від декількох міліметрів до кількох сотень кілометрів (з літаків і супутників) без фізичного контакту зі зразком. Небезпечні і недоступні об'єкти легко піддаються аналізу; </a:t>
            </a:r>
            <a:endParaRPr lang="ru-RU" sz="1800" dirty="0">
              <a:latin typeface="Cambria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uk-UA" sz="1800" dirty="0">
                <a:latin typeface="Cambria" pitchFamily="18" charset="0"/>
              </a:rPr>
              <a:t>легко досліджуються рідкі, тверді або газоподібні зразки, незалежно від їх оптичних властивостей. Для методу також не важливо, чи є об'єкт прозорим, напівпрозорим або зовсім непрозорим; </a:t>
            </a:r>
            <a:endParaRPr lang="ru-RU" sz="1800" dirty="0">
              <a:latin typeface="Cambria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uk-UA" sz="1800" dirty="0">
                <a:latin typeface="Cambria" pitchFamily="18" charset="0"/>
              </a:rPr>
              <a:t>за шириною охоплюваного діапазону концентрацій спектроскопічні методи перекривають всі інші аналітичні методи; </a:t>
            </a:r>
            <a:endParaRPr lang="ru-RU" sz="1800" dirty="0">
              <a:latin typeface="Cambria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uk-UA" sz="1800" dirty="0">
                <a:latin typeface="Cambria" pitchFamily="18" charset="0"/>
              </a:rPr>
              <a:t>радіоактивні маркери, що застосовуються для досліджень в біохімічних і молекулярно-біологічних процесах, замінюються дешевшими і безпечними люмінесцентними маркерами, а обладнання – недорогими люмінесцентними спектрометрами</a:t>
            </a:r>
            <a:r>
              <a:rPr lang="uk-UA" sz="1800" dirty="0">
                <a:latin typeface="+mj-lt"/>
                <a:ea typeface="MS Mincho" pitchFamily="49" charset="-128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61103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b2cbd1e75a_0_109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11579714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uk-UA" sz="1800" b="1" dirty="0"/>
              <a:t>Класифікація методів спектрального аналізу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628A71C-AAED-438E-BEA6-399E4C05D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36" y="983705"/>
            <a:ext cx="1195332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Молекулярна спектроскопія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– 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група фізико-хімічних методів, які ґрунтуються на взаємодії електромагнітного випромінювання з молекулами речовини. </a:t>
            </a:r>
            <a:endParaRPr lang="ru-RU" sz="18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У молекулярній спектроскопії використовують збудження молекул під дією електромагнітного випромінювання.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0A21B87-9ACD-48AB-92B1-F3C815EB2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970" y="2311564"/>
            <a:ext cx="1157206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lang="uk-UA" sz="1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За походженням аналітичного сигналу виділяють 5 молекулярно-спектроскопічних методів: </a:t>
            </a: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lang="uk-UA" sz="1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 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    </a:t>
            </a:r>
            <a:endParaRPr lang="ru-RU" sz="18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630238" algn="l"/>
              </a:tabLst>
            </a:pPr>
            <a:r>
              <a:rPr lang="uk-UA" sz="1800" dirty="0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молекулярна абсорбційна спектроскопія 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(МАС) – ґрунтується на поглинанні молекулами або складними </a:t>
            </a:r>
            <a:r>
              <a:rPr lang="uk-UA" sz="1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йонами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речовини видимого, </a:t>
            </a:r>
            <a:r>
              <a:rPr lang="uk-UA" sz="1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УФ-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і ІЧ-випромінювання; сигнали проявляються у видимій, </a:t>
            </a:r>
            <a:r>
              <a:rPr lang="uk-UA" sz="1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УФ-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і ІЧ-областях;</a:t>
            </a:r>
            <a:endParaRPr lang="ru-RU" sz="18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630238" algn="l"/>
              </a:tabLst>
            </a:pP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uk-UA" sz="1800" dirty="0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люмінесцентна спектроскопія 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– ґрунтується на </a:t>
            </a:r>
            <a:r>
              <a:rPr lang="uk-UA" sz="1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випу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канні випромінювання після збудження молекул світлом (вторинне випромінювання);</a:t>
            </a:r>
            <a:endParaRPr lang="ru-RU" sz="18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630238" algn="l"/>
              </a:tabLst>
            </a:pPr>
            <a:r>
              <a:rPr lang="uk-UA" sz="1800" dirty="0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магнітна резонансна спектроскопія 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– заснована на отриманні сигналів від молекул, вміщених в магнітне поле;</a:t>
            </a:r>
            <a:endParaRPr lang="ru-RU" sz="18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630238" algn="l"/>
              </a:tabLst>
            </a:pP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uk-UA" sz="1800" dirty="0" err="1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фотоакустична</a:t>
            </a:r>
            <a:r>
              <a:rPr lang="uk-UA" sz="1800" dirty="0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спектроскопія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– базується на вимірюванні теплоти, що виділяється при безвипромінювальних переходах;</a:t>
            </a:r>
            <a:endParaRPr lang="ru-RU" sz="18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630238" algn="l"/>
              </a:tabLst>
            </a:pPr>
            <a:r>
              <a:rPr lang="uk-UA" sz="1800" dirty="0">
                <a:solidFill>
                  <a:srgbClr val="0D0DE3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молекулярна рентгенівська спектроскопія 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– ґрунтується на збудженні внутрішніх електронів молекул рентгенівським випромінюванням.</a:t>
            </a:r>
          </a:p>
        </p:txBody>
      </p:sp>
      <p:pic>
        <p:nvPicPr>
          <p:cNvPr id="8" name="Picture 7" descr="Картинки по запросу colour">
            <a:extLst>
              <a:ext uri="{FF2B5EF4-FFF2-40B4-BE49-F238E27FC236}">
                <a16:creationId xmlns:a16="http://schemas.microsoft.com/office/drawing/2014/main" id="{18EE3F59-1BDD-48A2-9A71-D923EB23E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4236" y="5553535"/>
            <a:ext cx="2354034" cy="1318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9286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uk-UA" b="1" dirty="0"/>
              <a:t>Основний закон </a:t>
            </a:r>
            <a:r>
              <a:rPr lang="uk-UA" b="1" dirty="0" err="1"/>
              <a:t>світлопоглинання</a:t>
            </a:r>
            <a:endParaRPr lang="ru-RU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B72E0CA3-795F-48F3-A212-E51F576F8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425" y="821112"/>
            <a:ext cx="10969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Здатність поглинати (абсорбувати) світло залежить від </a:t>
            </a:r>
            <a:r>
              <a:rPr kumimoji="0" lang="uk-UA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природи речовини </a:t>
            </a:r>
            <a:r>
              <a:rPr kumimoji="0" lang="uk-UA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та її </a:t>
            </a:r>
            <a:r>
              <a:rPr kumimoji="0" lang="uk-UA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концентрації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. 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+mj-lt"/>
            </a:endParaRPr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7473BE8E-C27A-4DE4-819D-EA2046AE2372}"/>
              </a:ext>
            </a:extLst>
          </p:cNvPr>
          <p:cNvSpPr/>
          <p:nvPr/>
        </p:nvSpPr>
        <p:spPr>
          <a:xfrm>
            <a:off x="71407" y="1161231"/>
            <a:ext cx="121205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latin typeface="Cambria" pitchFamily="18" charset="0"/>
                <a:ea typeface="Times New Roman" pitchFamily="18" charset="0"/>
                <a:sym typeface="Symbol" pitchFamily="18" charset="2"/>
              </a:rPr>
              <a:t>Кількісна залежність поглинання світла від природи речовини і концентрації забарвленого розчину виражається законами </a:t>
            </a:r>
            <a:r>
              <a:rPr lang="uk-UA" sz="1800" dirty="0" err="1">
                <a:latin typeface="Cambria" pitchFamily="18" charset="0"/>
                <a:ea typeface="Times New Roman" pitchFamily="18" charset="0"/>
                <a:sym typeface="Symbol" pitchFamily="18" charset="2"/>
              </a:rPr>
              <a:t>світлопоглинання</a:t>
            </a:r>
            <a:r>
              <a:rPr lang="uk-UA" sz="1800" dirty="0">
                <a:latin typeface="Cambria" pitchFamily="18" charset="0"/>
                <a:ea typeface="Times New Roman" pitchFamily="18" charset="0"/>
                <a:sym typeface="Symbol" pitchFamily="18" charset="2"/>
              </a:rPr>
              <a:t>.</a:t>
            </a:r>
            <a:endParaRPr lang="ru-RU" sz="1800" dirty="0">
              <a:latin typeface="Cambria" pitchFamily="18" charset="0"/>
              <a:ea typeface="Times New Roman" pitchFamily="18" charset="0"/>
              <a:sym typeface="Symbol" pitchFamily="18" charset="2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44B7FBF-E62C-4C65-80DA-920EF845A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253" y="2755529"/>
            <a:ext cx="11620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latin typeface="Cambria" pitchFamily="18" charset="0"/>
                <a:ea typeface="Times New Roman" pitchFamily="18" charset="0"/>
                <a:sym typeface="Symbol" pitchFamily="18" charset="2"/>
              </a:rPr>
              <a:t>Розглянемо поглинання потоку монохроматичного випромінювання з інтенсивністю І</a:t>
            </a:r>
            <a:r>
              <a:rPr lang="uk-UA" sz="1800" baseline="-25000" dirty="0">
                <a:latin typeface="Cambria" pitchFamily="18" charset="0"/>
                <a:ea typeface="Times New Roman" pitchFamily="18" charset="0"/>
                <a:sym typeface="Symbol" pitchFamily="18" charset="2"/>
              </a:rPr>
              <a:t>0</a:t>
            </a:r>
            <a:r>
              <a:rPr lang="uk-UA" sz="1800" dirty="0">
                <a:latin typeface="Cambria" pitchFamily="18" charset="0"/>
                <a:ea typeface="Times New Roman" pitchFamily="18" charset="0"/>
                <a:sym typeface="Symbol" pitchFamily="18" charset="2"/>
              </a:rPr>
              <a:t> прозорим середовищем (розчин, газ, тверде тіло) певної товщини.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NewRoman"/>
                <a:cs typeface="Times New Roman" pitchFamily="18" charset="0"/>
              </a:rPr>
              <a:t>	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B8603C1-9817-4CBC-B3AB-580C28395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45" y="1752059"/>
            <a:ext cx="117277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solidFill>
                  <a:srgbClr val="0D0DE3"/>
                </a:solidFill>
                <a:latin typeface="Cambria" pitchFamily="18" charset="0"/>
                <a:ea typeface="Times New Roman" pitchFamily="18" charset="0"/>
                <a:sym typeface="Symbol" pitchFamily="18" charset="2"/>
              </a:rPr>
              <a:t>Основний закон </a:t>
            </a:r>
            <a:r>
              <a:rPr lang="uk-UA" sz="1800" dirty="0" err="1">
                <a:solidFill>
                  <a:srgbClr val="0D0DE3"/>
                </a:solidFill>
                <a:latin typeface="Cambria" pitchFamily="18" charset="0"/>
                <a:ea typeface="Times New Roman" pitchFamily="18" charset="0"/>
                <a:sym typeface="Symbol" pitchFamily="18" charset="2"/>
              </a:rPr>
              <a:t>світлопоглинання</a:t>
            </a:r>
            <a:r>
              <a:rPr lang="uk-UA" sz="1800" dirty="0">
                <a:solidFill>
                  <a:srgbClr val="0D0DE3"/>
                </a:solidFill>
                <a:latin typeface="Cambria" pitchFamily="18" charset="0"/>
                <a:ea typeface="Times New Roman" pitchFamily="18" charset="0"/>
                <a:sym typeface="Symbol" pitchFamily="18" charset="2"/>
              </a:rPr>
              <a:t> </a:t>
            </a:r>
            <a:r>
              <a:rPr lang="uk-UA" sz="1800" dirty="0">
                <a:latin typeface="Cambria" pitchFamily="18" charset="0"/>
                <a:ea typeface="Times New Roman" pitchFamily="18" charset="0"/>
                <a:sym typeface="Symbol" pitchFamily="18" charset="2"/>
              </a:rPr>
              <a:t>– </a:t>
            </a:r>
            <a:r>
              <a:rPr lang="uk-UA" sz="1800" dirty="0">
                <a:solidFill>
                  <a:srgbClr val="FF0000"/>
                </a:solidFill>
                <a:latin typeface="Cambria" pitchFamily="18" charset="0"/>
                <a:ea typeface="Times New Roman" pitchFamily="18" charset="0"/>
                <a:sym typeface="Symbol" pitchFamily="18" charset="2"/>
              </a:rPr>
              <a:t>закон </a:t>
            </a:r>
            <a:r>
              <a:rPr lang="uk-UA" sz="1800" dirty="0" err="1">
                <a:solidFill>
                  <a:srgbClr val="FF0000"/>
                </a:solidFill>
                <a:latin typeface="Cambria" pitchFamily="18" charset="0"/>
                <a:ea typeface="Times New Roman" pitchFamily="18" charset="0"/>
                <a:sym typeface="Symbol" pitchFamily="18" charset="2"/>
              </a:rPr>
              <a:t>Бугера-Ламберта-Бера</a:t>
            </a:r>
            <a:r>
              <a:rPr lang="uk-UA" sz="1800" dirty="0">
                <a:solidFill>
                  <a:srgbClr val="FF0000"/>
                </a:solidFill>
                <a:latin typeface="Cambria" pitchFamily="18" charset="0"/>
                <a:ea typeface="Times New Roman" pitchFamily="18" charset="0"/>
                <a:sym typeface="Symbol" pitchFamily="18" charset="2"/>
              </a:rPr>
              <a:t> </a:t>
            </a:r>
            <a:r>
              <a:rPr lang="uk-UA" sz="1800" dirty="0">
                <a:latin typeface="Cambria" pitchFamily="18" charset="0"/>
                <a:ea typeface="Times New Roman" pitchFamily="18" charset="0"/>
                <a:sym typeface="Symbol" pitchFamily="18" charset="2"/>
              </a:rPr>
              <a:t>–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latin typeface="Cambria" pitchFamily="18" charset="0"/>
                <a:ea typeface="Times New Roman" pitchFamily="18" charset="0"/>
                <a:sym typeface="Symbol" pitchFamily="18" charset="2"/>
              </a:rPr>
              <a:t>встановлює залежність поглинальної здатності речовини від її природи, концентрації та товщини шару, через який проходить монохроматичне світло. </a:t>
            </a: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28D2AD93-7E3A-4D62-9EED-E0D9A2BEC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929" y="3398631"/>
            <a:ext cx="1172771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latin typeface="Cambria" pitchFamily="18" charset="0"/>
                <a:ea typeface="Times New Roman" pitchFamily="18" charset="0"/>
                <a:sym typeface="Symbol" pitchFamily="18" charset="2"/>
              </a:rPr>
              <a:t>При взаємодії електромагнітного випромінювання з речовиною має місце закон збереження енергії, падаючої на речовину в одиницю часу, -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solidFill>
                  <a:srgbClr val="0000FF"/>
                </a:solidFill>
                <a:latin typeface="Cambria" pitchFamily="18" charset="0"/>
                <a:ea typeface="Times New Roman" pitchFamily="18" charset="0"/>
                <a:sym typeface="Symbol" pitchFamily="18" charset="2"/>
              </a:rPr>
              <a:t>падаючий потік випромінювання І</a:t>
            </a:r>
            <a:r>
              <a:rPr lang="uk-UA" sz="1800" baseline="-25000" dirty="0">
                <a:solidFill>
                  <a:srgbClr val="0000FF"/>
                </a:solidFill>
                <a:latin typeface="Cambria" pitchFamily="18" charset="0"/>
                <a:ea typeface="Times New Roman" pitchFamily="18" charset="0"/>
                <a:sym typeface="Symbol" pitchFamily="18" charset="2"/>
              </a:rPr>
              <a:t>0</a:t>
            </a:r>
            <a:r>
              <a:rPr lang="uk-UA" sz="1800" dirty="0">
                <a:solidFill>
                  <a:srgbClr val="0000FF"/>
                </a:solidFill>
                <a:latin typeface="Cambria" pitchFamily="18" charset="0"/>
                <a:ea typeface="Times New Roman" pitchFamily="18" charset="0"/>
                <a:sym typeface="Symbol" pitchFamily="18" charset="2"/>
              </a:rPr>
              <a:t> дорівнює сумі поглиненого </a:t>
            </a:r>
            <a:r>
              <a:rPr lang="uk-UA" sz="1800" dirty="0" err="1">
                <a:solidFill>
                  <a:srgbClr val="0000FF"/>
                </a:solidFill>
                <a:latin typeface="Cambria" pitchFamily="18" charset="0"/>
                <a:ea typeface="Times New Roman" pitchFamily="18" charset="0"/>
                <a:sym typeface="Symbol" pitchFamily="18" charset="2"/>
              </a:rPr>
              <a:t>Іа</a:t>
            </a:r>
            <a:r>
              <a:rPr lang="uk-UA" sz="1800" dirty="0">
                <a:solidFill>
                  <a:srgbClr val="0000FF"/>
                </a:solidFill>
                <a:latin typeface="Cambria" pitchFamily="18" charset="0"/>
                <a:ea typeface="Times New Roman" pitchFamily="18" charset="0"/>
                <a:sym typeface="Symbol" pitchFamily="18" charset="2"/>
              </a:rPr>
              <a:t>, відбитого </a:t>
            </a:r>
            <a:r>
              <a:rPr lang="uk-UA" sz="1800" dirty="0" err="1">
                <a:solidFill>
                  <a:srgbClr val="0000FF"/>
                </a:solidFill>
                <a:latin typeface="Cambria" pitchFamily="18" charset="0"/>
                <a:ea typeface="Times New Roman" pitchFamily="18" charset="0"/>
                <a:sym typeface="Symbol" pitchFamily="18" charset="2"/>
              </a:rPr>
              <a:t>І</a:t>
            </a:r>
            <a:r>
              <a:rPr lang="uk-UA" sz="1800" baseline="-25000" dirty="0" err="1">
                <a:solidFill>
                  <a:srgbClr val="0000FF"/>
                </a:solidFill>
                <a:latin typeface="Cambria" pitchFamily="18" charset="0"/>
                <a:ea typeface="Times New Roman" pitchFamily="18" charset="0"/>
                <a:sym typeface="Symbol" pitchFamily="18" charset="2"/>
              </a:rPr>
              <a:t>r</a:t>
            </a:r>
            <a:r>
              <a:rPr lang="uk-UA" sz="1800" dirty="0">
                <a:solidFill>
                  <a:srgbClr val="0000FF"/>
                </a:solidFill>
                <a:latin typeface="Cambria" pitchFamily="18" charset="0"/>
                <a:ea typeface="Times New Roman" pitchFamily="18" charset="0"/>
                <a:sym typeface="Symbol" pitchFamily="18" charset="2"/>
              </a:rPr>
              <a:t> і пропущеного речовиною потоку І:</a:t>
            </a:r>
            <a:endParaRPr lang="ru-RU" sz="1800" dirty="0">
              <a:solidFill>
                <a:srgbClr val="0000FF"/>
              </a:solidFill>
              <a:latin typeface="Cambria" pitchFamily="18" charset="0"/>
              <a:ea typeface="Times New Roman" pitchFamily="18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1" name="Object 6">
            <a:extLst>
              <a:ext uri="{FF2B5EF4-FFF2-40B4-BE49-F238E27FC236}">
                <a16:creationId xmlns:a16="http://schemas.microsoft.com/office/drawing/2014/main" id="{B7A18750-6523-401E-98DC-2F1E1AB4CC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6309904"/>
              </p:ext>
            </p:extLst>
          </p:nvPr>
        </p:nvGraphicFramePr>
        <p:xfrm>
          <a:off x="9264352" y="5219783"/>
          <a:ext cx="2000265" cy="476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Equation" r:id="rId4" imgW="22860000" imgH="5486400" progId="Equation.DSMT4">
                  <p:embed/>
                </p:oleObj>
              </mc:Choice>
              <mc:Fallback>
                <p:oleObj name="Equation" r:id="rId4" imgW="22860000" imgH="5486400" progId="Equation.DSMT4">
                  <p:embed/>
                  <p:pic>
                    <p:nvPicPr>
                      <p:cNvPr id="359322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64352" y="5219783"/>
                        <a:ext cx="2000265" cy="4769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9">
            <a:extLst>
              <a:ext uri="{FF2B5EF4-FFF2-40B4-BE49-F238E27FC236}">
                <a16:creationId xmlns:a16="http://schemas.microsoft.com/office/drawing/2014/main" id="{48925A28-DFD8-435B-A40C-C977D19BA1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7158" y="4393482"/>
          <a:ext cx="5643602" cy="2464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Picture" r:id="rId6" imgW="3685933" imgH="1598002" progId="Word.Picture.8">
                  <p:embed/>
                </p:oleObj>
              </mc:Choice>
              <mc:Fallback>
                <p:oleObj name="Picture" r:id="rId6" imgW="3685933" imgH="1598002" progId="Word.Picture.8">
                  <p:embed/>
                  <p:pic>
                    <p:nvPicPr>
                      <p:cNvPr id="359322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4393482"/>
                        <a:ext cx="5643602" cy="24645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dirty="0"/>
          </a:p>
        </p:txBody>
      </p:sp>
      <p:graphicFrame>
        <p:nvGraphicFramePr>
          <p:cNvPr id="12" name="Object 9">
            <a:extLst>
              <a:ext uri="{FF2B5EF4-FFF2-40B4-BE49-F238E27FC236}">
                <a16:creationId xmlns:a16="http://schemas.microsoft.com/office/drawing/2014/main" id="{48925A28-DFD8-435B-A40C-C977D19BA1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791140"/>
              </p:ext>
            </p:extLst>
          </p:nvPr>
        </p:nvGraphicFramePr>
        <p:xfrm>
          <a:off x="357158" y="4019153"/>
          <a:ext cx="5643602" cy="2464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Picture" r:id="rId4" imgW="3685933" imgH="1598002" progId="Word.Picture.8">
                  <p:embed/>
                </p:oleObj>
              </mc:Choice>
              <mc:Fallback>
                <p:oleObj name="Picture" r:id="rId4" imgW="3685933" imgH="1598002" progId="Word.Picture.8">
                  <p:embed/>
                  <p:pic>
                    <p:nvPicPr>
                      <p:cNvPr id="12" name="Object 9">
                        <a:extLst>
                          <a:ext uri="{FF2B5EF4-FFF2-40B4-BE49-F238E27FC236}">
                            <a16:creationId xmlns:a16="http://schemas.microsoft.com/office/drawing/2014/main" id="{48925A28-DFD8-435B-A40C-C977D19BA1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4019153"/>
                        <a:ext cx="5643602" cy="24645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">
            <a:extLst>
              <a:ext uri="{FF2B5EF4-FFF2-40B4-BE49-F238E27FC236}">
                <a16:creationId xmlns:a16="http://schemas.microsoft.com/office/drawing/2014/main" id="{00CE25B9-E4A9-44D4-93EC-EF45EEF52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32896"/>
            <a:ext cx="1200065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NewRoman" charset="-128"/>
                <a:cs typeface="Times New Roman" pitchFamily="18" charset="0"/>
              </a:rPr>
              <a:t>У фотометрії в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ибирають такі матеріали і геометрію кювети, щоб </a:t>
            </a:r>
            <a:r>
              <a:rPr kumimoji="0" lang="en-GB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I</a:t>
            </a:r>
            <a:r>
              <a:rPr kumimoji="0" lang="en-GB" sz="1800" b="0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r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&lt; </a:t>
            </a:r>
            <a:r>
              <a:rPr kumimoji="0" lang="en-GB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I</a:t>
            </a:r>
            <a:r>
              <a:rPr kumimoji="0" lang="en-GB" sz="1800" b="0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a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. Для цього матеріал кювети має бути прозорим для падаючого світла, стінки кювети, через які світло заходить і виходить з кювети, повинні бути тонкими і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плоскопаралельними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.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Отже, в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TimesNewRoman" charset="-128"/>
                <a:cs typeface="Times New Roman" pitchFamily="18" charset="0"/>
              </a:rPr>
              <a:t>еличина І</a:t>
            </a:r>
            <a:r>
              <a:rPr kumimoji="0" lang="en-US" sz="1800" b="0" i="0" u="none" strike="noStrike" cap="none" normalizeH="0" baseline="-3000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TimesNewRoman" charset="-128"/>
                <a:cs typeface="Times New Roman" pitchFamily="18" charset="0"/>
              </a:rPr>
              <a:t>r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TimesNewRoman" charset="-128"/>
                <a:cs typeface="Times New Roman" pitchFamily="18" charset="0"/>
              </a:rPr>
              <a:t> дуже незначна порівняно з І та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TimesNewRoman" charset="-128"/>
                <a:cs typeface="Times New Roman" pitchFamily="18" charset="0"/>
              </a:rPr>
              <a:t>І</a:t>
            </a:r>
            <a:r>
              <a:rPr kumimoji="0" lang="uk-UA" sz="1800" b="0" i="0" u="none" strike="noStrike" cap="none" normalizeH="0" baseline="-3000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TimesNewRoman" charset="-128"/>
                <a:cs typeface="Times New Roman" pitchFamily="18" charset="0"/>
              </a:rPr>
              <a:t>а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TimesNewRoman" charset="-128"/>
                <a:cs typeface="Times New Roman" pitchFamily="18" charset="0"/>
              </a:rPr>
              <a:t>. </a:t>
            </a:r>
            <a:endParaRPr lang="ru-RU" sz="1800" dirty="0">
              <a:solidFill>
                <a:schemeClr val="bg2"/>
              </a:solidFill>
              <a:latin typeface="+mj-lt"/>
              <a:ea typeface="TimesNewRoman" charset="-128"/>
              <a:cs typeface="Times New Roman" pitchFamily="18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TimesNewRoman" charset="-128"/>
                <a:cs typeface="Times New Roman" pitchFamily="18" charset="0"/>
              </a:rPr>
              <a:t>Для врахування розсіювання і відбивання дослід повторюють з аналогічною кюветою, яка містить тільки розчин для порівняння.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NewRoman" charset="-128"/>
                <a:cs typeface="Times New Roman" pitchFamily="18" charset="0"/>
              </a:rPr>
              <a:t>	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TimesNewRoman" charset="-128"/>
                <a:cs typeface="Times New Roman" pitchFamily="18" charset="0"/>
              </a:rPr>
              <a:t>Тому величиною І</a:t>
            </a:r>
            <a:r>
              <a:rPr kumimoji="0" lang="en-US" sz="1800" b="0" i="0" u="none" strike="noStrike" cap="none" normalizeH="0" baseline="-3000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TimesNewRoman" charset="-128"/>
                <a:cs typeface="Times New Roman" pitchFamily="18" charset="0"/>
              </a:rPr>
              <a:t>r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TimesNewRoman" charset="-128"/>
                <a:cs typeface="Times New Roman" pitchFamily="18" charset="0"/>
              </a:rPr>
              <a:t> можна знехтувати.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Тоді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: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82B929CE-0277-404C-A5EA-1C3BD079CE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6683507"/>
              </p:ext>
            </p:extLst>
          </p:nvPr>
        </p:nvGraphicFramePr>
        <p:xfrm>
          <a:off x="7661528" y="3653069"/>
          <a:ext cx="2107751" cy="732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Equation" r:id="rId6" imgW="16154400" imgH="5486400" progId="Equation.DSMT4">
                  <p:embed/>
                </p:oleObj>
              </mc:Choice>
              <mc:Fallback>
                <p:oleObj name="Equation" r:id="rId6" imgW="16154400" imgH="5486400" progId="Equation.DSMT4">
                  <p:embed/>
                  <p:pic>
                    <p:nvPicPr>
                      <p:cNvPr id="35891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1528" y="3653069"/>
                        <a:ext cx="2107751" cy="7321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3">
            <a:extLst>
              <a:ext uri="{FF2B5EF4-FFF2-40B4-BE49-F238E27FC236}">
                <a16:creationId xmlns:a16="http://schemas.microsoft.com/office/drawing/2014/main" id="{3764D323-57F5-4CCF-9E7C-EF8CF1FD3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5671" y="4789746"/>
            <a:ext cx="53729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latin typeface="+mj-lt"/>
                <a:ea typeface="TimesNewRoman" charset="-128"/>
                <a:cs typeface="Times New Roman" pitchFamily="18" charset="0"/>
              </a:rPr>
              <a:t>Величину </a:t>
            </a:r>
            <a:r>
              <a:rPr lang="uk-UA" sz="1800" dirty="0" err="1">
                <a:latin typeface="+mj-lt"/>
                <a:ea typeface="TimesNewRoman" charset="-128"/>
                <a:cs typeface="Times New Roman" pitchFamily="18" charset="0"/>
              </a:rPr>
              <a:t>І</a:t>
            </a:r>
            <a:r>
              <a:rPr lang="uk-UA" sz="1800" i="1" baseline="-25000" dirty="0" err="1">
                <a:latin typeface="+mj-lt"/>
                <a:ea typeface="TimesNewRoman" charset="-128"/>
                <a:cs typeface="Times New Roman" pitchFamily="18" charset="0"/>
              </a:rPr>
              <a:t>а</a:t>
            </a:r>
            <a:r>
              <a:rPr lang="uk-UA" sz="1800" dirty="0">
                <a:latin typeface="+mj-lt"/>
                <a:ea typeface="TimesNewRoman" charset="-128"/>
                <a:cs typeface="Times New Roman" pitchFamily="18" charset="0"/>
              </a:rPr>
              <a:t> визначити </a:t>
            </a:r>
            <a:r>
              <a:rPr lang="uk-UA" sz="1800" dirty="0" err="1">
                <a:latin typeface="+mj-lt"/>
                <a:ea typeface="TimesNewRoman" charset="-128"/>
                <a:cs typeface="Times New Roman" pitchFamily="18" charset="0"/>
              </a:rPr>
              <a:t>інструментально</a:t>
            </a:r>
            <a:r>
              <a:rPr lang="uk-UA" sz="1800" dirty="0">
                <a:latin typeface="+mj-lt"/>
                <a:ea typeface="TimesNewRoman" charset="-128"/>
                <a:cs typeface="Times New Roman" pitchFamily="18" charset="0"/>
              </a:rPr>
              <a:t> складно, тому для оцінки поглинальної здатності порівнюють І</a:t>
            </a:r>
            <a:r>
              <a:rPr lang="uk-UA" sz="1800" baseline="-25000" dirty="0">
                <a:latin typeface="+mj-lt"/>
                <a:ea typeface="TimesNewRoman" charset="-128"/>
                <a:cs typeface="Times New Roman" pitchFamily="18" charset="0"/>
              </a:rPr>
              <a:t>0</a:t>
            </a:r>
            <a:r>
              <a:rPr lang="uk-UA" sz="1800" dirty="0">
                <a:latin typeface="+mj-lt"/>
                <a:ea typeface="TimesNewRoman" charset="-128"/>
                <a:cs typeface="Times New Roman" pitchFamily="18" charset="0"/>
              </a:rPr>
              <a:t> та І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NewRoman" charset="-128"/>
                <a:cs typeface="Times New Roman" pitchFamily="18" charset="0"/>
              </a:rPr>
              <a:t>.</a:t>
            </a:r>
            <a:r>
              <a:rPr kumimoji="0" 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NewRoman" charset="-128"/>
                <a:cs typeface="Times New Roman" pitchFamily="18" charset="0"/>
              </a:rPr>
              <a:t> 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1257B84C-F9EA-4DDD-91C3-D9CBFDAC0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676" y="897317"/>
            <a:ext cx="1173730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Об’єктом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фотометричних вимірювань найчастіше є розчин, яким заповнюють кювету – посудину з плоскими паралельними прозорими стінками.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 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При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проходженні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від джерела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світла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інтенсивністю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1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I</a:t>
            </a:r>
            <a:r>
              <a:rPr kumimoji="0" lang="uk-UA" sz="1800" b="0" i="0" u="none" strike="noStrike" cap="none" normalizeH="0" baseline="-3000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0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через шар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речовини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,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вміщеної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в кювету,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частина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випромінювання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(</a:t>
            </a:r>
            <a:r>
              <a:rPr kumimoji="0" lang="ru-RU" sz="1800" b="0" i="1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I</a:t>
            </a:r>
            <a:r>
              <a:rPr kumimoji="0" lang="ru-RU" sz="1800" b="0" i="1" u="none" strike="noStrike" cap="none" normalizeH="0" baseline="-3000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r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)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відбивається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або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розсіюється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на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поверхні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розділу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фаз,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частина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селективно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поглинається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,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витрачаючись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на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збудження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молекул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речовини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-аналіту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(</a:t>
            </a:r>
            <a:r>
              <a:rPr kumimoji="0" lang="ru-RU" sz="1800" b="0" i="1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I</a:t>
            </a:r>
            <a:r>
              <a:rPr kumimoji="0" lang="ru-RU" sz="1800" b="0" i="1" u="none" strike="noStrike" cap="none" normalizeH="0" baseline="-3000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a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),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решта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(</a:t>
            </a:r>
            <a:r>
              <a:rPr kumimoji="0" lang="ru-RU" sz="1800" b="0" i="1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I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)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виходить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з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кювети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82680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uk-UA" b="1" dirty="0"/>
              <a:t>Основні закони </a:t>
            </a:r>
            <a:r>
              <a:rPr lang="uk-UA" b="1" dirty="0" err="1"/>
              <a:t>світлопоглинання</a:t>
            </a:r>
            <a:endParaRPr lang="ru-RU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DCD4D93-2E04-463B-9FDA-719435821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36" y="908720"/>
            <a:ext cx="1171493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Бугер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(1698-1758, французький фізик і астроном, засновник фотометрії, Париж, 1729 р.) і </a:t>
            </a:r>
            <a:r>
              <a:rPr kumimoji="0" lang="uk-UA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Ламберт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(1728-1777, німецький фізик, астроном, філософ, математик, 1760 р.) встановили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зв'язок між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інтенсивностями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падаючого світлового потоку 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TimesNewRoman"/>
                <a:cs typeface="Times New Roman" pitchFamily="18" charset="0"/>
              </a:rPr>
              <a:t>І</a:t>
            </a:r>
            <a:r>
              <a:rPr kumimoji="0" lang="uk-UA" sz="1800" b="0" i="0" u="none" strike="noStrike" cap="none" normalizeH="0" baseline="-30000" dirty="0">
                <a:ln>
                  <a:noFill/>
                </a:ln>
                <a:effectLst/>
                <a:latin typeface="+mj-lt"/>
                <a:ea typeface="TimesNewRoman"/>
                <a:cs typeface="Times New Roman" pitchFamily="18" charset="0"/>
              </a:rPr>
              <a:t>0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і світлового потоку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TimesNewRoman"/>
                <a:cs typeface="Times New Roman" pitchFamily="18" charset="0"/>
              </a:rPr>
              <a:t> І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, що пройшов через шар розчину:</a:t>
            </a:r>
            <a:endParaRPr kumimoji="0" lang="ru-RU" sz="1800" b="0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однорідні шари однакової товщини (</a:t>
            </a:r>
            <a:r>
              <a:rPr kumimoji="0" lang="ru-RU" sz="1800" b="0" i="1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l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) (при однаковій концентрації)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D0DE3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поглинають одну й ту ж частку падаючого світлового потоку;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rgbClr val="0D0DE3"/>
              </a:solidFill>
              <a:effectLst/>
              <a:latin typeface="+mj-lt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при поглинанні ЕВ інтенсивність випромінювання, яке проходить,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D0DE3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зменшується в геометричній прогресії  (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rgbClr val="0D0DE3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експоненціально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D0DE3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); 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rgbClr val="0D0DE3"/>
              </a:solidFill>
              <a:effectLst/>
              <a:latin typeface="+mj-lt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для поглинання всієї світлової енергії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D0DE3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необхідний шар розчину безмежної товщини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. </a:t>
            </a:r>
            <a:endParaRPr kumimoji="0" lang="ru-RU" sz="1800" b="0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відносна кількість поглиненого середовищем випромінювання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D0DE3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не залежить від інтенсивності падаючого випромінювання;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rgbClr val="0D0DE3"/>
              </a:solidFill>
              <a:effectLst/>
              <a:latin typeface="+mj-lt"/>
            </a:endParaRPr>
          </a:p>
        </p:txBody>
      </p:sp>
      <p:pic>
        <p:nvPicPr>
          <p:cNvPr id="7" name="Picture 7" descr="Похожее изображение">
            <a:extLst>
              <a:ext uri="{FF2B5EF4-FFF2-40B4-BE49-F238E27FC236}">
                <a16:creationId xmlns:a16="http://schemas.microsoft.com/office/drawing/2014/main" id="{5E3FC5D9-03C2-4E84-8228-694ABC8EF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5551" y="3573016"/>
            <a:ext cx="4222440" cy="31701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uk-UA" b="1" dirty="0"/>
              <a:t>Основні закони </a:t>
            </a:r>
            <a:r>
              <a:rPr lang="uk-UA" b="1" dirty="0" err="1"/>
              <a:t>світлопоглинання</a:t>
            </a:r>
            <a:endParaRPr lang="ru-RU" dirty="0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03669AB7-C6C3-45B7-B9ED-A3E61949A6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82307"/>
              </p:ext>
            </p:extLst>
          </p:nvPr>
        </p:nvGraphicFramePr>
        <p:xfrm>
          <a:off x="10276484" y="2312188"/>
          <a:ext cx="1800200" cy="580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Equation" r:id="rId4" imgW="17678400" imgH="5791200" progId="Equation.DSMT4">
                  <p:embed/>
                </p:oleObj>
              </mc:Choice>
              <mc:Fallback>
                <p:oleObj name="Equation" r:id="rId4" imgW="17678400" imgH="5791200" progId="Equation.DSMT4">
                  <p:embed/>
                  <p:pic>
                    <p:nvPicPr>
                      <p:cNvPr id="359117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76484" y="2312188"/>
                        <a:ext cx="1800200" cy="580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">
            <a:extLst>
              <a:ext uri="{FF2B5EF4-FFF2-40B4-BE49-F238E27FC236}">
                <a16:creationId xmlns:a16="http://schemas.microsoft.com/office/drawing/2014/main" id="{73691C41-FEA7-4307-964A-9114D69D64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340027"/>
              </p:ext>
            </p:extLst>
          </p:nvPr>
        </p:nvGraphicFramePr>
        <p:xfrm>
          <a:off x="10200456" y="1618388"/>
          <a:ext cx="1687373" cy="801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Equation" r:id="rId6" imgW="21336000" imgH="10363200" progId="Equation.DSMT4">
                  <p:embed/>
                </p:oleObj>
              </mc:Choice>
              <mc:Fallback>
                <p:oleObj name="Equation" r:id="rId6" imgW="21336000" imgH="10363200" progId="Equation.DSMT4">
                  <p:embed/>
                  <p:pic>
                    <p:nvPicPr>
                      <p:cNvPr id="3591169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00456" y="1618388"/>
                        <a:ext cx="1687373" cy="8019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EADCCB15-B542-45C0-BB9B-EC03D2134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62" y="855787"/>
            <a:ext cx="1185999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Закон </a:t>
            </a:r>
            <a:r>
              <a:rPr kumimoji="0" lang="uk-UA" sz="18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Бугера-Ламберта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uk-UA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: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оптична густина прямо пропорційна товщині шару речовини.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+mj-lt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Інтенсивність випромінювання, яке проходить через речовину, зменшується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експоненціально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з відстанню, тому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6A0C3D02-9EA9-4D3F-8F20-0B6C96762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500" y="2302845"/>
            <a:ext cx="11732321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		</a:t>
            </a:r>
            <a:endParaRPr kumimoji="0" lang="ru-RU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де</a:t>
            </a:r>
            <a:r>
              <a:rPr kumimoji="0" lang="ru-RU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1" i="1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l</a:t>
            </a:r>
            <a:r>
              <a:rPr kumimoji="0" lang="ru-RU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uk-UA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–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товщина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шару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поглинаючої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речовини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,</a:t>
            </a:r>
            <a:endParaRPr kumimoji="0" lang="ru-RU" sz="1800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k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uk-UA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–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коефіцієнт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поглинання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,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який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для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індивідуальних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речовин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залежить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від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природи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речовини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,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її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концентрації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,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довжин</a:t>
            </a:r>
            <a:r>
              <a:rPr kumimoji="0" lang="uk-UA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и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хвилі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падаючого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світла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і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температури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.</a:t>
            </a:r>
            <a:endParaRPr kumimoji="0" lang="ru-RU" sz="1800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пропускання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трансмісі</a:t>
            </a:r>
            <a:r>
              <a:rPr kumimoji="0" lang="uk-UA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я, прозорість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uk-UA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частка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світлової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енергії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яка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пройшла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 через шар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речовини</a:t>
            </a:r>
            <a:r>
              <a:rPr kumimoji="0" lang="uk-UA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характеризує поглинальну здатність монохроматичного потоку середовищем;  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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uk-UA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  <a:sym typeface="Symbol" pitchFamily="18" charset="2"/>
              </a:rPr>
              <a:t>,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  <a:sym typeface="Symbol" pitchFamily="18" charset="2"/>
              </a:rPr>
              <a:t>безрозмірна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  <a:sym typeface="Symbol" pitchFamily="18" charset="2"/>
              </a:rPr>
              <a:t> величина.</a:t>
            </a:r>
          </a:p>
        </p:txBody>
      </p:sp>
      <p:sp>
        <p:nvSpPr>
          <p:cNvPr id="11" name="Прямоугольник 11">
            <a:extLst>
              <a:ext uri="{FF2B5EF4-FFF2-40B4-BE49-F238E27FC236}">
                <a16:creationId xmlns:a16="http://schemas.microsoft.com/office/drawing/2014/main" id="{033F97BE-D89D-433A-BF2D-45AD8B5308F1}"/>
              </a:ext>
            </a:extLst>
          </p:cNvPr>
          <p:cNvSpPr/>
          <p:nvPr/>
        </p:nvSpPr>
        <p:spPr>
          <a:xfrm>
            <a:off x="275500" y="4255079"/>
            <a:ext cx="8429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rgbClr val="FF000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Коефіцієнтом пропускання </a:t>
            </a:r>
            <a:r>
              <a:rPr lang="uk-UA" sz="1800" dirty="0">
                <a:latin typeface="+mj-lt"/>
                <a:ea typeface="Times New Roman" pitchFamily="18" charset="0"/>
                <a:cs typeface="Times New Roman" pitchFamily="18" charset="0"/>
              </a:rPr>
              <a:t>прийнято вважати відсотковий вираз</a:t>
            </a:r>
            <a:endParaRPr lang="ru-RU" sz="1800" dirty="0">
              <a:latin typeface="+mj-l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4">
            <a:extLst>
              <a:ext uri="{FF2B5EF4-FFF2-40B4-BE49-F238E27FC236}">
                <a16:creationId xmlns:a16="http://schemas.microsoft.com/office/drawing/2014/main" id="{16CF85F2-04E0-4753-A301-6622386B3F1E}"/>
              </a:ext>
            </a:extLst>
          </p:cNvPr>
          <p:cNvSpPr/>
          <p:nvPr/>
        </p:nvSpPr>
        <p:spPr>
          <a:xfrm>
            <a:off x="9929420" y="4398336"/>
            <a:ext cx="17832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rgbClr val="0000FF"/>
                </a:solidFill>
              </a:rPr>
              <a:t>Т </a:t>
            </a:r>
            <a:r>
              <a:rPr lang="en-US" sz="1800" dirty="0">
                <a:solidFill>
                  <a:srgbClr val="0000FF"/>
                </a:solidFill>
              </a:rPr>
              <a:t>[</a:t>
            </a:r>
            <a:r>
              <a:rPr lang="uk-UA" sz="1800" dirty="0">
                <a:solidFill>
                  <a:srgbClr val="0000FF"/>
                </a:solidFill>
              </a:rPr>
              <a:t>%</a:t>
            </a:r>
            <a:r>
              <a:rPr lang="en-US" sz="1800" dirty="0">
                <a:solidFill>
                  <a:srgbClr val="0000FF"/>
                </a:solidFill>
              </a:rPr>
              <a:t>]</a:t>
            </a:r>
            <a:r>
              <a:rPr lang="uk-UA" sz="1800" dirty="0">
                <a:solidFill>
                  <a:srgbClr val="0000FF"/>
                </a:solidFill>
              </a:rPr>
              <a:t> = Т</a:t>
            </a:r>
            <a:r>
              <a:rPr lang="uk-UA" sz="1800" dirty="0">
                <a:solidFill>
                  <a:srgbClr val="0000FF"/>
                </a:solidFill>
                <a:sym typeface="Symbol"/>
              </a:rPr>
              <a:t></a:t>
            </a:r>
            <a:r>
              <a:rPr lang="uk-UA" sz="1800" dirty="0">
                <a:solidFill>
                  <a:srgbClr val="0000FF"/>
                </a:solidFill>
              </a:rPr>
              <a:t>100</a:t>
            </a:r>
            <a:endParaRPr lang="ru-RU" sz="1800" dirty="0">
              <a:solidFill>
                <a:srgbClr val="0000FF"/>
              </a:solidFill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CA83CCC2-F582-40EC-8E2E-3ACFF4EFD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368" y="5369513"/>
            <a:ext cx="78581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 err="1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Прологарифмувавши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 рівняння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Бугера-Ламберта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effectLst/>
                <a:latin typeface="+mj-lt"/>
                <a:ea typeface="MS Mincho" pitchFamily="49" charset="-128"/>
                <a:cs typeface="Times New Roman" pitchFamily="18" charset="0"/>
              </a:rPr>
              <a:t>одержуємо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: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+mj-lt"/>
            </a:endParaRPr>
          </a:p>
        </p:txBody>
      </p:sp>
      <p:graphicFrame>
        <p:nvGraphicFramePr>
          <p:cNvPr id="14" name="Object 7">
            <a:extLst>
              <a:ext uri="{FF2B5EF4-FFF2-40B4-BE49-F238E27FC236}">
                <a16:creationId xmlns:a16="http://schemas.microsoft.com/office/drawing/2014/main" id="{5FD4893A-06F8-4AF3-8DA9-258FC4299A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4675485"/>
              </p:ext>
            </p:extLst>
          </p:nvPr>
        </p:nvGraphicFramePr>
        <p:xfrm>
          <a:off x="9691058" y="5239612"/>
          <a:ext cx="1783203" cy="776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Equation" r:id="rId8" imgW="25908000" imgH="10363200" progId="Equation.DSMT4">
                  <p:embed/>
                </p:oleObj>
              </mc:Choice>
              <mc:Fallback>
                <p:oleObj name="Equation" r:id="rId8" imgW="25908000" imgH="10363200" progId="Equation.DSMT4">
                  <p:embed/>
                  <p:pic>
                    <p:nvPicPr>
                      <p:cNvPr id="359117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1058" y="5239612"/>
                        <a:ext cx="1783203" cy="7762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1020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uk-UA" b="1" dirty="0"/>
              <a:t>Основні закони </a:t>
            </a:r>
            <a:r>
              <a:rPr lang="uk-UA" b="1" dirty="0" err="1"/>
              <a:t>світлопоглинання</a:t>
            </a:r>
            <a:endParaRPr lang="ru-RU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C8EF4998-9A91-4229-9B00-DA2C76166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512" y="849734"/>
            <a:ext cx="1167497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latin typeface="+mj-lt"/>
                <a:ea typeface="MS Mincho" pitchFamily="49" charset="-128"/>
                <a:cs typeface="Times New Roman" pitchFamily="18" charset="0"/>
              </a:rPr>
              <a:t>У 1852 р. Бер (1825-1863, Бонн, німецький фізик) встановив </a:t>
            </a:r>
            <a:r>
              <a:rPr lang="uk-UA" sz="1800" dirty="0">
                <a:solidFill>
                  <a:srgbClr val="0000FF"/>
                </a:solidFill>
                <a:latin typeface="+mj-lt"/>
                <a:ea typeface="MS Mincho" pitchFamily="49" charset="-128"/>
                <a:cs typeface="Times New Roman" pitchFamily="18" charset="0"/>
              </a:rPr>
              <a:t>другий </a:t>
            </a:r>
            <a:r>
              <a:rPr lang="uk-UA" sz="1800" dirty="0">
                <a:latin typeface="+mj-lt"/>
                <a:ea typeface="MS Mincho" pitchFamily="49" charset="-128"/>
                <a:cs typeface="Times New Roman" pitchFamily="18" charset="0"/>
              </a:rPr>
              <a:t>закон про поглинання електромагнітного випромінювання, який виражає </a:t>
            </a:r>
            <a:r>
              <a:rPr lang="uk-UA" sz="1800" dirty="0">
                <a:solidFill>
                  <a:srgbClr val="0000FF"/>
                </a:solidFill>
                <a:latin typeface="+mj-lt"/>
                <a:ea typeface="MS Mincho" pitchFamily="49" charset="-128"/>
                <a:cs typeface="Times New Roman" pitchFamily="18" charset="0"/>
              </a:rPr>
              <a:t>зв'язок між інтенсивністю поглинутого монохроматичного потоку і концентрацією речовини </a:t>
            </a:r>
            <a:r>
              <a:rPr lang="uk-UA" sz="1800" dirty="0">
                <a:latin typeface="+mj-lt"/>
                <a:ea typeface="MS Mincho" pitchFamily="49" charset="-128"/>
                <a:cs typeface="Times New Roman" pitchFamily="18" charset="0"/>
              </a:rPr>
              <a:t>в поглинаючому розчині: 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solidFill>
                  <a:srgbClr val="FF0000"/>
                </a:solidFill>
                <a:latin typeface="+mj-lt"/>
                <a:ea typeface="MS Mincho" pitchFamily="49" charset="-128"/>
                <a:cs typeface="Times New Roman" pitchFamily="18" charset="0"/>
              </a:rPr>
              <a:t>поглинальна здатність речовини в розчині прямо пропорційно залежить від кількості поглинаючих центрів на шляху світлового потоку, тобто концентрації розчину, або коефіцієнт поглинання пропорційний концентрації розчину речовини:</a:t>
            </a:r>
          </a:p>
        </p:txBody>
      </p:sp>
      <p:graphicFrame>
        <p:nvGraphicFramePr>
          <p:cNvPr id="8" name="Object 2">
            <a:extLst>
              <a:ext uri="{FF2B5EF4-FFF2-40B4-BE49-F238E27FC236}">
                <a16:creationId xmlns:a16="http://schemas.microsoft.com/office/drawing/2014/main" id="{5D60E6EA-20CA-4D25-ADBF-C163706063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3743074"/>
              </p:ext>
            </p:extLst>
          </p:nvPr>
        </p:nvGraphicFramePr>
        <p:xfrm>
          <a:off x="10704512" y="2348880"/>
          <a:ext cx="1143008" cy="386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9" name="Equation" r:id="rId4" imgW="12192000" imgH="4267200" progId="Equation.DSMT4">
                  <p:embed/>
                </p:oleObj>
              </mc:Choice>
              <mc:Fallback>
                <p:oleObj name="Equation" r:id="rId4" imgW="12192000" imgH="4267200" progId="Equation.DSMT4">
                  <p:embed/>
                  <p:pic>
                    <p:nvPicPr>
                      <p:cNvPr id="31" name="Object 2">
                        <a:extLst>
                          <a:ext uri="{FF2B5EF4-FFF2-40B4-BE49-F238E27FC236}">
                            <a16:creationId xmlns:a16="http://schemas.microsoft.com/office/drawing/2014/main" id="{28458CBC-7F4A-4039-A077-F0F63A2957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04512" y="2348880"/>
                        <a:ext cx="1143008" cy="3866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9">
            <a:extLst>
              <a:ext uri="{FF2B5EF4-FFF2-40B4-BE49-F238E27FC236}">
                <a16:creationId xmlns:a16="http://schemas.microsoft.com/office/drawing/2014/main" id="{4DA9A86A-25CC-44DE-961B-3206455DC726}"/>
              </a:ext>
            </a:extLst>
          </p:cNvPr>
          <p:cNvSpPr/>
          <p:nvPr/>
        </p:nvSpPr>
        <p:spPr>
          <a:xfrm>
            <a:off x="208904" y="2774369"/>
            <a:ext cx="11638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rgbClr val="FF0000"/>
                </a:solidFill>
                <a:latin typeface="+mj-lt"/>
                <a:ea typeface="MS Mincho" pitchFamily="49" charset="-128"/>
                <a:cs typeface="Times New Roman" pitchFamily="18" charset="0"/>
              </a:rPr>
              <a:t>Закон Бера </a:t>
            </a:r>
            <a:r>
              <a:rPr lang="uk-UA" sz="1800" dirty="0">
                <a:latin typeface="+mj-lt"/>
                <a:ea typeface="MS Mincho" pitchFamily="49" charset="-128"/>
                <a:cs typeface="Times New Roman" pitchFamily="18" charset="0"/>
              </a:rPr>
              <a:t>: </a:t>
            </a:r>
            <a:r>
              <a:rPr lang="uk-UA" sz="1800" dirty="0">
                <a:solidFill>
                  <a:srgbClr val="0000FF"/>
                </a:solidFill>
                <a:latin typeface="+mj-lt"/>
                <a:ea typeface="MS Mincho" pitchFamily="49" charset="-128"/>
                <a:cs typeface="Times New Roman" pitchFamily="18" charset="0"/>
              </a:rPr>
              <a:t>оптична густина розчину речовини залежить від його молярної концентрації</a:t>
            </a:r>
            <a:endParaRPr lang="ru-RU" sz="1800" dirty="0">
              <a:solidFill>
                <a:srgbClr val="0000FF"/>
              </a:solidFill>
              <a:latin typeface="+mj-lt"/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C7FD042-04EF-4FF0-9EB3-CE696C84F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365" y="3139036"/>
            <a:ext cx="61654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800" dirty="0" err="1">
                <a:latin typeface="+mj-lt"/>
                <a:ea typeface="MS Mincho" pitchFamily="49" charset="-128"/>
                <a:cs typeface="Times New Roman" pitchFamily="18" charset="0"/>
              </a:rPr>
              <a:t>Об'єднаний</a:t>
            </a:r>
            <a:r>
              <a:rPr lang="ru-RU" sz="1800" dirty="0">
                <a:latin typeface="+mj-lt"/>
                <a:ea typeface="MS Mincho" pitchFamily="49" charset="-128"/>
                <a:cs typeface="Times New Roman" pitchFamily="18" charset="0"/>
              </a:rPr>
              <a:t> закон </a:t>
            </a:r>
            <a:r>
              <a:rPr lang="ru-RU" sz="1800" b="1" dirty="0" err="1">
                <a:solidFill>
                  <a:srgbClr val="FF0000"/>
                </a:solidFill>
                <a:latin typeface="+mj-lt"/>
                <a:ea typeface="MS Mincho" pitchFamily="49" charset="-128"/>
                <a:cs typeface="Times New Roman" pitchFamily="18" charset="0"/>
              </a:rPr>
              <a:t>Бугера-Ламберта-Бера</a:t>
            </a:r>
            <a:r>
              <a:rPr lang="ru-RU" sz="1800" b="1" dirty="0">
                <a:solidFill>
                  <a:srgbClr val="FF0000"/>
                </a:solidFill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lang="ru-RU" sz="1800" dirty="0"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MS Mincho" pitchFamily="49" charset="-128"/>
                <a:cs typeface="Times New Roman" pitchFamily="18" charset="0"/>
              </a:rPr>
              <a:t>має</a:t>
            </a:r>
            <a:r>
              <a:rPr lang="ru-RU" sz="1800" dirty="0"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MS Mincho" pitchFamily="49" charset="-128"/>
                <a:cs typeface="Times New Roman" pitchFamily="18" charset="0"/>
              </a:rPr>
              <a:t>вигляд</a:t>
            </a:r>
            <a:r>
              <a:rPr lang="ru-RU" sz="1800" dirty="0">
                <a:latin typeface="+mj-lt"/>
                <a:ea typeface="MS Mincho" pitchFamily="49" charset="-128"/>
                <a:cs typeface="Times New Roman" pitchFamily="18" charset="0"/>
              </a:rPr>
              <a:t>:</a:t>
            </a:r>
          </a:p>
        </p:txBody>
      </p:sp>
      <p:graphicFrame>
        <p:nvGraphicFramePr>
          <p:cNvPr id="11" name="Object 5">
            <a:extLst>
              <a:ext uri="{FF2B5EF4-FFF2-40B4-BE49-F238E27FC236}">
                <a16:creationId xmlns:a16="http://schemas.microsoft.com/office/drawing/2014/main" id="{2904115E-9DA5-4DAB-BE9B-610B0C077A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296633"/>
              </p:ext>
            </p:extLst>
          </p:nvPr>
        </p:nvGraphicFramePr>
        <p:xfrm>
          <a:off x="9918694" y="3023502"/>
          <a:ext cx="1571636" cy="484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0" name="Equation" r:id="rId6" imgW="18592800" imgH="5791200" progId="Equation.DSMT4">
                  <p:embed/>
                </p:oleObj>
              </mc:Choice>
              <mc:Fallback>
                <p:oleObj name="Equation" r:id="rId6" imgW="18592800" imgH="5791200" progId="Equation.DSMT4">
                  <p:embed/>
                  <p:pic>
                    <p:nvPicPr>
                      <p:cNvPr id="34" name="Object 5">
                        <a:extLst>
                          <a:ext uri="{FF2B5EF4-FFF2-40B4-BE49-F238E27FC236}">
                            <a16:creationId xmlns:a16="http://schemas.microsoft.com/office/drawing/2014/main" id="{8DE0CF4A-4681-473D-9BBC-1745D412AD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18694" y="3023502"/>
                        <a:ext cx="1571636" cy="4848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7">
            <a:extLst>
              <a:ext uri="{FF2B5EF4-FFF2-40B4-BE49-F238E27FC236}">
                <a16:creationId xmlns:a16="http://schemas.microsoft.com/office/drawing/2014/main" id="{FADBA091-F23B-46D9-BCE2-79E76F335C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38707"/>
              </p:ext>
            </p:extLst>
          </p:nvPr>
        </p:nvGraphicFramePr>
        <p:xfrm>
          <a:off x="6672064" y="3537840"/>
          <a:ext cx="1700224" cy="785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1" name="Equation" r:id="rId8" imgW="22250400" imgH="10363200" progId="Equation.DSMT4">
                  <p:embed/>
                </p:oleObj>
              </mc:Choice>
              <mc:Fallback>
                <p:oleObj name="Equation" r:id="rId8" imgW="22250400" imgH="10363200" progId="Equation.DSMT4">
                  <p:embed/>
                  <p:pic>
                    <p:nvPicPr>
                      <p:cNvPr id="35" name="Object 7">
                        <a:extLst>
                          <a:ext uri="{FF2B5EF4-FFF2-40B4-BE49-F238E27FC236}">
                            <a16:creationId xmlns:a16="http://schemas.microsoft.com/office/drawing/2014/main" id="{63F7817A-7D4E-4C83-A4E1-B88262E02B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2064" y="3537840"/>
                        <a:ext cx="1700224" cy="7858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9">
            <a:extLst>
              <a:ext uri="{FF2B5EF4-FFF2-40B4-BE49-F238E27FC236}">
                <a16:creationId xmlns:a16="http://schemas.microsoft.com/office/drawing/2014/main" id="{7F6BB092-E512-4BB6-97AD-8760C346DA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286543"/>
              </p:ext>
            </p:extLst>
          </p:nvPr>
        </p:nvGraphicFramePr>
        <p:xfrm>
          <a:off x="8904312" y="3516751"/>
          <a:ext cx="1500198" cy="735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2" name="Equation" r:id="rId10" imgW="20116800" imgH="9753600" progId="Equation.DSMT4">
                  <p:embed/>
                </p:oleObj>
              </mc:Choice>
              <mc:Fallback>
                <p:oleObj name="Equation" r:id="rId10" imgW="20116800" imgH="9753600" progId="Equation.DSMT4">
                  <p:embed/>
                  <p:pic>
                    <p:nvPicPr>
                      <p:cNvPr id="36" name="Object 9">
                        <a:extLst>
                          <a:ext uri="{FF2B5EF4-FFF2-40B4-BE49-F238E27FC236}">
                            <a16:creationId xmlns:a16="http://schemas.microsoft.com/office/drawing/2014/main" id="{99FAC859-A172-4FAB-8452-6033B29BC1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04312" y="3516751"/>
                        <a:ext cx="1500198" cy="7359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1">
            <a:extLst>
              <a:ext uri="{FF2B5EF4-FFF2-40B4-BE49-F238E27FC236}">
                <a16:creationId xmlns:a16="http://schemas.microsoft.com/office/drawing/2014/main" id="{377DB14D-4263-449F-BF54-19DFCFEAA1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5332504"/>
              </p:ext>
            </p:extLst>
          </p:nvPr>
        </p:nvGraphicFramePr>
        <p:xfrm>
          <a:off x="258512" y="4438193"/>
          <a:ext cx="1071570" cy="727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3" name="Equation" r:id="rId12" imgW="14020800" imgH="9448800" progId="Equation.DSMT4">
                  <p:embed/>
                </p:oleObj>
              </mc:Choice>
              <mc:Fallback>
                <p:oleObj name="Equation" r:id="rId12" imgW="14020800" imgH="9448800" progId="Equation.DSMT4">
                  <p:embed/>
                  <p:pic>
                    <p:nvPicPr>
                      <p:cNvPr id="37" name="Object 11">
                        <a:extLst>
                          <a:ext uri="{FF2B5EF4-FFF2-40B4-BE49-F238E27FC236}">
                            <a16:creationId xmlns:a16="http://schemas.microsoft.com/office/drawing/2014/main" id="{F655176E-02E7-4532-81BD-11803C7733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512" y="4438193"/>
                        <a:ext cx="1071570" cy="7276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21">
            <a:extLst>
              <a:ext uri="{FF2B5EF4-FFF2-40B4-BE49-F238E27FC236}">
                <a16:creationId xmlns:a16="http://schemas.microsoft.com/office/drawing/2014/main" id="{36C9F589-593B-4116-9BA5-7492FBADF78A}"/>
              </a:ext>
            </a:extLst>
          </p:cNvPr>
          <p:cNvSpPr/>
          <p:nvPr/>
        </p:nvSpPr>
        <p:spPr>
          <a:xfrm>
            <a:off x="208904" y="40942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800" dirty="0">
                <a:solidFill>
                  <a:srgbClr val="0000FF"/>
                </a:solidFill>
                <a:latin typeface="+mj-lt"/>
                <a:ea typeface="MS Mincho" pitchFamily="49" charset="-128"/>
                <a:cs typeface="Times New Roman" pitchFamily="18" charset="0"/>
              </a:rPr>
              <a:t>оптична густина </a:t>
            </a:r>
            <a:r>
              <a:rPr lang="en-GB" sz="1800" dirty="0">
                <a:solidFill>
                  <a:srgbClr val="0000FF"/>
                </a:solidFill>
                <a:latin typeface="+mj-lt"/>
                <a:ea typeface="MS Mincho" pitchFamily="49" charset="-128"/>
                <a:cs typeface="Times New Roman" pitchFamily="18" charset="0"/>
              </a:rPr>
              <a:t>A</a:t>
            </a:r>
            <a:r>
              <a:rPr lang="uk-UA" sz="1800" dirty="0">
                <a:solidFill>
                  <a:srgbClr val="0000FF"/>
                </a:solidFill>
                <a:latin typeface="+mj-lt"/>
                <a:ea typeface="MS Mincho" pitchFamily="49" charset="-128"/>
                <a:cs typeface="Times New Roman" pitchFamily="18" charset="0"/>
              </a:rPr>
              <a:t> (</a:t>
            </a:r>
            <a:r>
              <a:rPr lang="uk-UA" sz="1800" dirty="0" err="1">
                <a:solidFill>
                  <a:srgbClr val="0000FF"/>
                </a:solidFill>
                <a:latin typeface="+mj-lt"/>
                <a:ea typeface="MS Mincho" pitchFamily="49" charset="-128"/>
                <a:cs typeface="Times New Roman" pitchFamily="18" charset="0"/>
              </a:rPr>
              <a:t>абсорбційність</a:t>
            </a:r>
            <a:r>
              <a:rPr lang="uk-UA" sz="1800" dirty="0">
                <a:solidFill>
                  <a:srgbClr val="0000FF"/>
                </a:solidFill>
                <a:latin typeface="+mj-lt"/>
                <a:ea typeface="MS Mincho" pitchFamily="49" charset="-128"/>
                <a:cs typeface="Times New Roman" pitchFamily="18" charset="0"/>
              </a:rPr>
              <a:t>)</a:t>
            </a:r>
            <a:endParaRPr lang="ru-RU" sz="1800" dirty="0">
              <a:solidFill>
                <a:srgbClr val="0000FF"/>
              </a:solidFill>
              <a:latin typeface="+mj-lt"/>
              <a:ea typeface="MS Mincho" pitchFamily="49" charset="-128"/>
              <a:cs typeface="Times New Roman" pitchFamily="18" charset="0"/>
            </a:endParaRPr>
          </a:p>
        </p:txBody>
      </p:sp>
      <p:graphicFrame>
        <p:nvGraphicFramePr>
          <p:cNvPr id="16" name="Object 13">
            <a:extLst>
              <a:ext uri="{FF2B5EF4-FFF2-40B4-BE49-F238E27FC236}">
                <a16:creationId xmlns:a16="http://schemas.microsoft.com/office/drawing/2014/main" id="{61816449-711B-42A6-A897-FFA5C0C38B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8416819"/>
              </p:ext>
            </p:extLst>
          </p:nvPr>
        </p:nvGraphicFramePr>
        <p:xfrm>
          <a:off x="188696" y="5165802"/>
          <a:ext cx="2052219" cy="71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4" name="Equation" r:id="rId14" imgW="27432000" imgH="9448800" progId="Equation.DSMT4">
                  <p:embed/>
                </p:oleObj>
              </mc:Choice>
              <mc:Fallback>
                <p:oleObj name="Equation" r:id="rId14" imgW="27432000" imgH="9448800" progId="Equation.DSMT4">
                  <p:embed/>
                  <p:pic>
                    <p:nvPicPr>
                      <p:cNvPr id="39" name="Object 13">
                        <a:extLst>
                          <a:ext uri="{FF2B5EF4-FFF2-40B4-BE49-F238E27FC236}">
                            <a16:creationId xmlns:a16="http://schemas.microsoft.com/office/drawing/2014/main" id="{F9C7D3A2-3931-442C-A817-453576EC96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96" y="5165802"/>
                        <a:ext cx="2052219" cy="7143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5">
            <a:extLst>
              <a:ext uri="{FF2B5EF4-FFF2-40B4-BE49-F238E27FC236}">
                <a16:creationId xmlns:a16="http://schemas.microsoft.com/office/drawing/2014/main" id="{C80760E0-F553-4101-BC38-D2142C005A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069527"/>
              </p:ext>
            </p:extLst>
          </p:nvPr>
        </p:nvGraphicFramePr>
        <p:xfrm>
          <a:off x="9061438" y="4726682"/>
          <a:ext cx="1643074" cy="466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5" name="Equation" r:id="rId16" imgW="15544800" imgH="4267200" progId="Equation.DSMT4">
                  <p:embed/>
                </p:oleObj>
              </mc:Choice>
              <mc:Fallback>
                <p:oleObj name="Equation" r:id="rId16" imgW="15544800" imgH="4267200" progId="Equation.DSMT4">
                  <p:embed/>
                  <p:pic>
                    <p:nvPicPr>
                      <p:cNvPr id="40" name="Object 15">
                        <a:extLst>
                          <a:ext uri="{FF2B5EF4-FFF2-40B4-BE49-F238E27FC236}">
                            <a16:creationId xmlns:a16="http://schemas.microsoft.com/office/drawing/2014/main" id="{DAB499A8-B577-4CE6-A01E-33056BFC2D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1438" y="4726682"/>
                        <a:ext cx="1643074" cy="4665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26">
            <a:extLst>
              <a:ext uri="{FF2B5EF4-FFF2-40B4-BE49-F238E27FC236}">
                <a16:creationId xmlns:a16="http://schemas.microsoft.com/office/drawing/2014/main" id="{843A75D5-7EDF-4E36-8543-4B6AE5A1CF84}"/>
              </a:ext>
            </a:extLst>
          </p:cNvPr>
          <p:cNvSpPr/>
          <p:nvPr/>
        </p:nvSpPr>
        <p:spPr>
          <a:xfrm>
            <a:off x="5314669" y="5193234"/>
            <a:ext cx="1741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800" dirty="0">
                <a:solidFill>
                  <a:srgbClr val="FF0000"/>
                </a:solidFill>
                <a:latin typeface="+mj-lt"/>
                <a:ea typeface="MS Mincho" pitchFamily="49" charset="-128"/>
                <a:cs typeface="Times New Roman" pitchFamily="18" charset="0"/>
              </a:rPr>
              <a:t>Закон Б.-Л.-Б. </a:t>
            </a:r>
            <a:endParaRPr lang="ru-RU" sz="1800" dirty="0">
              <a:solidFill>
                <a:srgbClr val="FF0000"/>
              </a:solidFill>
              <a:latin typeface="+mj-lt"/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1A4D848A-3DF6-4ADC-AA39-4BCF25133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54" y="5280017"/>
            <a:ext cx="428628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e"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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</a:rPr>
              <a:t> молярний коефіцієнт поглинання; 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1800" b="0" i="1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</a:rPr>
              <a:t>l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</a:rPr>
              <a:t>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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</a:rPr>
              <a:t> товщина шару, що поглинає світло, см; 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</a:rPr>
              <a:t>С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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</a:rPr>
              <a:t> концентрація розчину, моль/л.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+mj-lt"/>
              <a:ea typeface="Times New Roman" pitchFamily="18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69680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uk-UA" b="1" dirty="0"/>
              <a:t>Основні закони </a:t>
            </a:r>
            <a:r>
              <a:rPr lang="uk-UA" b="1" dirty="0" err="1"/>
              <a:t>світлопоглинання</a:t>
            </a:r>
            <a:endParaRPr lang="ru-RU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AD45592-038C-4C3A-8296-C37F9920A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6728" y="766466"/>
            <a:ext cx="1249111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solidFill>
                  <a:srgbClr val="0000FF"/>
                </a:solidFill>
                <a:latin typeface="+mj-lt"/>
                <a:ea typeface="MS Mincho" pitchFamily="49" charset="-128"/>
                <a:cs typeface="Times New Roman" pitchFamily="18" charset="0"/>
              </a:rPr>
              <a:t>Якщо розчин зовсім не поглинає світло, пропускання дорівнює 100%, а оптична густина – 0. 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latin typeface="+mj-lt"/>
                <a:ea typeface="MS Mincho" pitchFamily="49" charset="-128"/>
                <a:cs typeface="Times New Roman" pitchFamily="18" charset="0"/>
              </a:rPr>
              <a:t>При повному поглинанні світла пропускання дорівнює нулю, а оптична густина – нескінченності. 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44B5149C-7D3B-4DC3-96E4-47A9711F3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14" y="1469819"/>
            <a:ext cx="571504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latin typeface="+mj-lt"/>
                <a:ea typeface="MS Mincho" pitchFamily="49" charset="-128"/>
                <a:cs typeface="Times New Roman" pitchFamily="18" charset="0"/>
              </a:rPr>
              <a:t>Закон </a:t>
            </a:r>
            <a:r>
              <a:rPr lang="uk-UA" sz="1800" b="1" dirty="0" err="1">
                <a:solidFill>
                  <a:srgbClr val="FF0000"/>
                </a:solidFill>
                <a:latin typeface="+mj-lt"/>
                <a:ea typeface="MS Mincho" pitchFamily="49" charset="-128"/>
                <a:cs typeface="Times New Roman" pitchFamily="18" charset="0"/>
              </a:rPr>
              <a:t>Бугера-Ламберта-Бера</a:t>
            </a:r>
            <a:r>
              <a:rPr lang="uk-UA" sz="1800" dirty="0">
                <a:latin typeface="+mj-lt"/>
                <a:ea typeface="MS Mincho" pitchFamily="49" charset="-128"/>
                <a:cs typeface="Times New Roman" pitchFamily="18" charset="0"/>
              </a:rPr>
              <a:t> справедливий для монохроматичного випромінювання  з довжиною хвилі λ, тому в останнє рівняння вводять індекс λ: </a:t>
            </a:r>
          </a:p>
        </p:txBody>
      </p:sp>
      <p:graphicFrame>
        <p:nvGraphicFramePr>
          <p:cNvPr id="9" name="Object 3">
            <a:extLst>
              <a:ext uri="{FF2B5EF4-FFF2-40B4-BE49-F238E27FC236}">
                <a16:creationId xmlns:a16="http://schemas.microsoft.com/office/drawing/2014/main" id="{B37FECEF-97F1-4854-B1D6-AF03ABADF6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11463"/>
              </p:ext>
            </p:extLst>
          </p:nvPr>
        </p:nvGraphicFramePr>
        <p:xfrm>
          <a:off x="9624392" y="1474892"/>
          <a:ext cx="1566873" cy="50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Equation" r:id="rId4" imgW="17983200" imgH="5486400" progId="Equation.DSMT4">
                  <p:embed/>
                </p:oleObj>
              </mc:Choice>
              <mc:Fallback>
                <p:oleObj name="Equation" r:id="rId4" imgW="17983200" imgH="5486400" progId="Equation.DSMT4">
                  <p:embed/>
                  <p:pic>
                    <p:nvPicPr>
                      <p:cNvPr id="358809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24392" y="1474892"/>
                        <a:ext cx="1566873" cy="500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5">
            <a:extLst>
              <a:ext uri="{FF2B5EF4-FFF2-40B4-BE49-F238E27FC236}">
                <a16:creationId xmlns:a16="http://schemas.microsoft.com/office/drawing/2014/main" id="{21B7C659-9F63-4F4B-8FF0-97484750E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904" y="2439031"/>
            <a:ext cx="1166478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latin typeface="+mj-lt"/>
                <a:ea typeface="MS Mincho" pitchFamily="49" charset="-128"/>
                <a:cs typeface="Times New Roman" pitchFamily="18" charset="0"/>
              </a:rPr>
              <a:t>Оптична густина є безрозмірною відносною величиною і може набувати значень від 0 до </a:t>
            </a:r>
            <a:r>
              <a:rPr lang="uk-UA" sz="1800" dirty="0">
                <a:latin typeface="+mj-lt"/>
                <a:ea typeface="MS Mincho" pitchFamily="49" charset="-128"/>
                <a:cs typeface="Times New Roman" pitchFamily="18" charset="0"/>
                <a:sym typeface="Symbol" pitchFamily="18" charset="2"/>
              </a:rPr>
              <a:t></a:t>
            </a:r>
            <a:r>
              <a:rPr lang="uk-UA" sz="1800" dirty="0">
                <a:latin typeface="+mj-lt"/>
                <a:ea typeface="MS Mincho" pitchFamily="49" charset="-128"/>
                <a:cs typeface="Times New Roman" pitchFamily="18" charset="0"/>
              </a:rPr>
              <a:t>. Апаратурні особливості, можливість прояву відхилень від основного закону </a:t>
            </a:r>
            <a:r>
              <a:rPr lang="uk-UA" sz="1800" dirty="0" err="1">
                <a:latin typeface="+mj-lt"/>
                <a:ea typeface="MS Mincho" pitchFamily="49" charset="-128"/>
                <a:cs typeface="Times New Roman" pitchFamily="18" charset="0"/>
              </a:rPr>
              <a:t>світлопоглинання</a:t>
            </a:r>
            <a:r>
              <a:rPr lang="uk-UA" sz="1800" dirty="0">
                <a:latin typeface="+mj-lt"/>
                <a:ea typeface="MS Mincho" pitchFamily="49" charset="-128"/>
                <a:cs typeface="Times New Roman" pitchFamily="18" charset="0"/>
              </a:rPr>
              <a:t> та інше зумовлюють використання в аналізі лише область значень А, що не перевищують одиниці. </a:t>
            </a:r>
            <a:endParaRPr lang="uk-UA" sz="1800" dirty="0">
              <a:latin typeface="+mj-lt"/>
              <a:ea typeface="MS Mincho" pitchFamily="49" charset="-128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A8B356D0-639C-484A-9773-2FD4769AB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030" y="3490282"/>
            <a:ext cx="1156852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88925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800" dirty="0">
                <a:solidFill>
                  <a:srgbClr val="0000FF"/>
                </a:solidFill>
                <a:latin typeface="+mj-lt"/>
                <a:ea typeface="MS Mincho" pitchFamily="49" charset="-128"/>
                <a:cs typeface="Times New Roman" pitchFamily="18" charset="0"/>
              </a:rPr>
              <a:t>Коефіцієнт </a:t>
            </a:r>
            <a:r>
              <a:rPr lang="uk-UA" sz="1800" dirty="0">
                <a:solidFill>
                  <a:srgbClr val="0000FF"/>
                </a:solidFill>
                <a:ea typeface="MS Mincho" pitchFamily="49" charset="-128"/>
                <a:cs typeface="Times New Roman" pitchFamily="18" charset="0"/>
                <a:sym typeface="Symbol"/>
              </a:rPr>
              <a:t></a:t>
            </a:r>
            <a:r>
              <a:rPr lang="en-GB" sz="1800" dirty="0">
                <a:solidFill>
                  <a:srgbClr val="0000FF"/>
                </a:solidFill>
                <a:latin typeface="+mj-lt"/>
                <a:ea typeface="MS Mincho" pitchFamily="49" charset="-128"/>
                <a:cs typeface="Times New Roman" pitchFamily="18" charset="0"/>
              </a:rPr>
              <a:t> (</a:t>
            </a:r>
            <a:r>
              <a:rPr lang="uk-UA" sz="1800" dirty="0">
                <a:solidFill>
                  <a:srgbClr val="0000FF"/>
                </a:solidFill>
                <a:latin typeface="+mj-lt"/>
                <a:ea typeface="MS Mincho" pitchFamily="49" charset="-128"/>
                <a:cs typeface="Times New Roman" pitchFamily="18" charset="0"/>
              </a:rPr>
              <a:t>молярний коефіцієнт поглинання) - </a:t>
            </a:r>
            <a:r>
              <a:rPr lang="uk-UA" sz="1800" dirty="0">
                <a:latin typeface="+mj-lt"/>
                <a:ea typeface="MS Mincho" pitchFamily="49" charset="-128"/>
                <a:cs typeface="Times New Roman" pitchFamily="18" charset="0"/>
              </a:rPr>
              <a:t>фізико-хімічна  константа речовини, яка залежить від її будови, хвильового числа випромінювання, що проходить через речовину, температури і не залежить від товщини шару і концентрації поглинаючої речовини</a:t>
            </a:r>
            <a:r>
              <a:rPr lang="uk-UA" sz="1800" dirty="0">
                <a:solidFill>
                  <a:srgbClr val="0000FF"/>
                </a:solidFill>
                <a:latin typeface="+mj-lt"/>
                <a:ea typeface="MS Mincho" pitchFamily="49" charset="-128"/>
                <a:cs typeface="Times New Roman" pitchFamily="18" charset="0"/>
              </a:rPr>
              <a:t>. </a:t>
            </a:r>
            <a:endParaRPr lang="ru-RU" sz="1800" dirty="0">
              <a:solidFill>
                <a:srgbClr val="0000FF"/>
              </a:solidFill>
              <a:latin typeface="+mj-lt"/>
              <a:ea typeface="MS Mincho" pitchFamily="49" charset="-128"/>
              <a:cs typeface="Times New Roman" pitchFamily="18" charset="0"/>
            </a:endParaRPr>
          </a:p>
          <a:p>
            <a:pPr lvl="0" indent="28892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800" dirty="0">
                <a:solidFill>
                  <a:srgbClr val="FF0000"/>
                </a:solidFill>
                <a:latin typeface="+mj-lt"/>
                <a:ea typeface="MS Mincho" pitchFamily="49" charset="-128"/>
                <a:cs typeface="Times New Roman" pitchFamily="18" charset="0"/>
              </a:rPr>
              <a:t>Молярний коефіцієнт поглинання </a:t>
            </a:r>
            <a:r>
              <a:rPr lang="uk-UA" sz="1800" dirty="0">
                <a:latin typeface="+mj-lt"/>
                <a:ea typeface="MS Mincho" pitchFamily="49" charset="-128"/>
                <a:cs typeface="Times New Roman" pitchFamily="18" charset="0"/>
              </a:rPr>
              <a:t>характеризує інтенсивність забарвлення речовини у розчині і індивідуальні властивості  забарвлених сполук. </a:t>
            </a:r>
          </a:p>
          <a:p>
            <a:pPr lvl="0" indent="28892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800" dirty="0">
                <a:solidFill>
                  <a:srgbClr val="FF0000"/>
                </a:solidFill>
                <a:latin typeface="+mj-lt"/>
                <a:ea typeface="MS Mincho" pitchFamily="49" charset="-128"/>
                <a:cs typeface="Times New Roman" pitchFamily="18" charset="0"/>
              </a:rPr>
              <a:t>Фізичний зміст </a:t>
            </a:r>
            <a:r>
              <a:rPr lang="uk-UA" sz="1800" dirty="0">
                <a:solidFill>
                  <a:srgbClr val="FF0000"/>
                </a:solidFill>
                <a:latin typeface="+mj-lt"/>
                <a:ea typeface="MS Mincho" pitchFamily="49" charset="-128"/>
                <a:cs typeface="Times New Roman" pitchFamily="18" charset="0"/>
                <a:sym typeface="Symbol"/>
              </a:rPr>
              <a:t></a:t>
            </a:r>
            <a:r>
              <a:rPr lang="uk-UA" sz="1800" dirty="0">
                <a:solidFill>
                  <a:srgbClr val="FF0000"/>
                </a:solidFill>
                <a:latin typeface="+mj-lt"/>
                <a:ea typeface="MS Mincho" pitchFamily="49" charset="-128"/>
                <a:cs typeface="Times New Roman" pitchFamily="18" charset="0"/>
              </a:rPr>
              <a:t>                                                               </a:t>
            </a:r>
            <a:r>
              <a:rPr lang="uk-UA" sz="1800" dirty="0">
                <a:solidFill>
                  <a:srgbClr val="0000FF"/>
                </a:solidFill>
                <a:latin typeface="+mj-lt"/>
                <a:ea typeface="MS Mincho" pitchFamily="49" charset="-128"/>
                <a:cs typeface="Times New Roman" pitchFamily="18" charset="0"/>
              </a:rPr>
              <a:t>Якщо l=1 см, С=1 моль/л;  тоді А=</a:t>
            </a:r>
            <a:r>
              <a:rPr lang="uk-UA" sz="1800" dirty="0">
                <a:solidFill>
                  <a:srgbClr val="0000FF"/>
                </a:solidFill>
                <a:ea typeface="MS Mincho" pitchFamily="49" charset="-128"/>
                <a:cs typeface="Times New Roman" pitchFamily="18" charset="0"/>
                <a:sym typeface="Symbol"/>
              </a:rPr>
              <a:t> </a:t>
            </a:r>
            <a:endParaRPr lang="uk-UA" sz="1800" dirty="0">
              <a:solidFill>
                <a:srgbClr val="0000FF"/>
              </a:solidFill>
              <a:latin typeface="+mj-lt"/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7DB67245-17FB-41C1-957A-4538866B2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5282442"/>
            <a:ext cx="1192568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Молярний коефіцієнт поглинання чисельно рівний оптичній густині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одномолярного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розчину товщина шару якого 1 см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lvl="0" indent="288925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" pitchFamily="18" charset="0"/>
                <a:ea typeface="MS Mincho" pitchFamily="49" charset="-128"/>
                <a:cs typeface="Times New Roman" pitchFamily="18" charset="0"/>
              </a:rPr>
              <a:t>                                                                                   Розмірність 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" pitchFamily="18" charset="0"/>
                <a:ea typeface="MS Mincho" pitchFamily="49" charset="-128"/>
                <a:cs typeface="Times New Roman" pitchFamily="18" charset="0"/>
              </a:rPr>
              <a:t>- </a:t>
            </a:r>
            <a:r>
              <a:rPr lang="uk-UA" sz="1800" dirty="0">
                <a:solidFill>
                  <a:srgbClr val="0000FF"/>
                </a:solidFill>
                <a:ea typeface="MS Mincho" pitchFamily="49" charset="-128"/>
                <a:cs typeface="Times New Roman" pitchFamily="18" charset="0"/>
                <a:sym typeface="Symbol"/>
              </a:rPr>
              <a:t>  </a:t>
            </a:r>
            <a:r>
              <a:rPr lang="en-US" sz="1800" dirty="0">
                <a:solidFill>
                  <a:srgbClr val="0000FF"/>
                </a:solidFill>
                <a:ea typeface="MS Mincho" pitchFamily="49" charset="-128"/>
                <a:cs typeface="Times New Roman" pitchFamily="18" charset="0"/>
                <a:sym typeface="Symbol"/>
              </a:rPr>
              <a:t>[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" pitchFamily="18" charset="0"/>
                <a:ea typeface="MS Mincho" pitchFamily="49" charset="-128"/>
                <a:cs typeface="Times New Roman" pitchFamily="18" charset="0"/>
              </a:rPr>
              <a:t>л/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ambria" pitchFamily="18" charset="0"/>
                <a:ea typeface="MS Mincho" pitchFamily="49" charset="-128"/>
                <a:cs typeface="Times New Roman" pitchFamily="18" charset="0"/>
              </a:rPr>
              <a:t>моль∙см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" pitchFamily="18" charset="0"/>
                <a:ea typeface="MS Mincho" pitchFamily="49" charset="-128"/>
                <a:cs typeface="Times New Roman" pitchFamily="18" charset="0"/>
              </a:rPr>
              <a:t>]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>. 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Прямоугольник 14">
            <a:extLst>
              <a:ext uri="{FF2B5EF4-FFF2-40B4-BE49-F238E27FC236}">
                <a16:creationId xmlns:a16="http://schemas.microsoft.com/office/drawing/2014/main" id="{0C7BB0A7-9879-4C5C-AFD0-DF2FC8F240C0}"/>
              </a:ext>
            </a:extLst>
          </p:cNvPr>
          <p:cNvSpPr/>
          <p:nvPr/>
        </p:nvSpPr>
        <p:spPr>
          <a:xfrm>
            <a:off x="5981354" y="6205772"/>
            <a:ext cx="76193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uk-UA" sz="1800" dirty="0">
                <a:solidFill>
                  <a:srgbClr val="0000FF"/>
                </a:solidFill>
                <a:ea typeface="MS Mincho" pitchFamily="49" charset="-128"/>
                <a:cs typeface="Times New Roman" pitchFamily="18" charset="0"/>
                <a:sym typeface="Symbol"/>
              </a:rPr>
              <a:t> </a:t>
            </a:r>
            <a:r>
              <a:rPr lang="uk-UA" sz="1800" dirty="0">
                <a:latin typeface="+mj-lt"/>
                <a:ea typeface="MS Mincho" pitchFamily="49" charset="-128"/>
                <a:cs typeface="Times New Roman" pitchFamily="18" charset="0"/>
              </a:rPr>
              <a:t>визначає чутливість фотометричної реакції і методу </a:t>
            </a:r>
          </a:p>
        </p:txBody>
      </p:sp>
    </p:spTree>
    <p:extLst>
      <p:ext uri="{BB962C8B-B14F-4D97-AF65-F5344CB8AC3E}">
        <p14:creationId xmlns:p14="http://schemas.microsoft.com/office/powerpoint/2010/main" val="694517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uk-UA" b="1" dirty="0"/>
              <a:t>Основні закони </a:t>
            </a:r>
            <a:r>
              <a:rPr lang="uk-UA" b="1" dirty="0" err="1"/>
              <a:t>світлопоглинання</a:t>
            </a:r>
            <a:endParaRPr lang="ru-RU" dirty="0"/>
          </a:p>
        </p:txBody>
      </p:sp>
      <p:sp>
        <p:nvSpPr>
          <p:cNvPr id="5" name="Прямоугольник 5">
            <a:extLst>
              <a:ext uri="{FF2B5EF4-FFF2-40B4-BE49-F238E27FC236}">
                <a16:creationId xmlns:a16="http://schemas.microsoft.com/office/drawing/2014/main" id="{379A9C5F-3EDB-4FB7-95F4-8AC9FAE7C78C}"/>
              </a:ext>
            </a:extLst>
          </p:cNvPr>
          <p:cNvSpPr/>
          <p:nvPr/>
        </p:nvSpPr>
        <p:spPr>
          <a:xfrm>
            <a:off x="35970" y="857780"/>
            <a:ext cx="119646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latin typeface="+mj-lt"/>
              </a:rPr>
              <a:t>Якщо </a:t>
            </a:r>
            <a:r>
              <a:rPr lang="uk-UA" sz="1800" dirty="0">
                <a:solidFill>
                  <a:srgbClr val="0D0DE3"/>
                </a:solidFill>
                <a:latin typeface="+mj-lt"/>
              </a:rPr>
              <a:t>концентрацію розчину</a:t>
            </a:r>
            <a:r>
              <a:rPr lang="uk-UA" sz="1800" dirty="0">
                <a:latin typeface="+mj-lt"/>
              </a:rPr>
              <a:t> виразити в моль/л, то молярний коефіцієнт поглинання буде дорівнювати тангенсу кута α нахилу калібрувальної прямої до осі абсцис в системі координат оптична густина А – концентрація С </a:t>
            </a:r>
            <a:endParaRPr lang="ru-RU" sz="1800" dirty="0">
              <a:latin typeface="+mj-lt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9C1A0C45-B32C-433B-89E1-B895A17CA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52" y="6144727"/>
            <a:ext cx="457279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Графічна залежність А від с при </a:t>
            </a:r>
            <a:r>
              <a:rPr kumimoji="0" lang="en-US" b="0" i="1" u="none" strike="noStrike" cap="none" normalizeH="0" baseline="0" dirty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=</a:t>
            </a: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onst</a:t>
            </a: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 в разі дотримання основного закону </a:t>
            </a:r>
            <a:r>
              <a:rPr kumimoji="0" lang="uk-UA" b="0" i="0" u="none" strike="noStrike" cap="none" normalizeH="0" baseline="0" dirty="0" err="1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світлопоглинання</a:t>
            </a:r>
            <a:r>
              <a:rPr kumimoji="0" lang="uk-UA" b="0" i="0" u="none" strike="noStrike" cap="none" normalizeH="0" baseline="0" dirty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 (1), позитивних (2) і негативних (3) відхилень від нього</a:t>
            </a:r>
            <a:endParaRPr kumimoji="0" lang="uk-UA" b="0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37808C9-A608-4FB5-AEA8-432E3A39D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228" y="1769460"/>
            <a:ext cx="528641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solidFill>
                  <a:srgbClr val="FF0000"/>
                </a:solidFill>
                <a:latin typeface="+mj-lt"/>
              </a:rPr>
              <a:t>Чим більший нахил калібрувального графіка до осі оптичних густин, тим більш чутливим є даний фотометричний метод.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800" dirty="0">
              <a:solidFill>
                <a:srgbClr val="FF0000"/>
              </a:solidFill>
              <a:latin typeface="+mj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latin typeface="+mj-lt"/>
              </a:rPr>
              <a:t>Позитивні і негативні відхилення від закону можуть бути обумовлені явищами </a:t>
            </a:r>
            <a:r>
              <a:rPr lang="uk-UA" sz="1800" dirty="0">
                <a:solidFill>
                  <a:srgbClr val="0000FF"/>
                </a:solidFill>
                <a:latin typeface="+mj-lt"/>
              </a:rPr>
              <a:t>дисоціації</a:t>
            </a:r>
            <a:r>
              <a:rPr lang="uk-UA" sz="1800" dirty="0">
                <a:latin typeface="+mj-lt"/>
              </a:rPr>
              <a:t>, </a:t>
            </a:r>
            <a:r>
              <a:rPr lang="uk-UA" sz="1800" dirty="0">
                <a:solidFill>
                  <a:srgbClr val="0000FF"/>
                </a:solidFill>
                <a:latin typeface="+mj-lt"/>
              </a:rPr>
              <a:t>полімеризації</a:t>
            </a:r>
            <a:r>
              <a:rPr lang="uk-UA" sz="1800" dirty="0">
                <a:latin typeface="+mj-lt"/>
              </a:rPr>
              <a:t>, </a:t>
            </a:r>
            <a:r>
              <a:rPr lang="uk-UA" sz="1800" dirty="0" err="1">
                <a:solidFill>
                  <a:srgbClr val="0000FF"/>
                </a:solidFill>
                <a:latin typeface="+mj-lt"/>
              </a:rPr>
              <a:t>комплексоутворення</a:t>
            </a:r>
            <a:r>
              <a:rPr lang="uk-UA" sz="1800" dirty="0">
                <a:latin typeface="+mj-lt"/>
              </a:rPr>
              <a:t> і ін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7CDB52F9-2797-4DF4-AD7A-684F1015E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9976" y="2337116"/>
            <a:ext cx="550072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latin typeface="+mj-lt"/>
              </a:rPr>
              <a:t>Якщо концентрація речовини у розчині виражена у відсотках, то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072EBA3E-D677-463E-81A8-517655760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408368" y="2894248"/>
            <a:ext cx="1756184" cy="357190"/>
          </a:xfrm>
          <a:prstGeom prst="rect">
            <a:avLst/>
          </a:prstGeom>
          <a:noFill/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14A3D815-8FBB-4A8D-9D03-7C63640BA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6632" y="3963497"/>
            <a:ext cx="782893" cy="740575"/>
          </a:xfrm>
          <a:prstGeom prst="rect">
            <a:avLst/>
          </a:prstGeom>
          <a:noFill/>
        </p:spPr>
      </p:pic>
      <p:sp>
        <p:nvSpPr>
          <p:cNvPr id="13" name="Прямоугольник 17">
            <a:extLst>
              <a:ext uri="{FF2B5EF4-FFF2-40B4-BE49-F238E27FC236}">
                <a16:creationId xmlns:a16="http://schemas.microsoft.com/office/drawing/2014/main" id="{7EE1A3BF-1327-41C3-B612-D791787C0869}"/>
              </a:ext>
            </a:extLst>
          </p:cNvPr>
          <p:cNvSpPr/>
          <p:nvPr/>
        </p:nvSpPr>
        <p:spPr>
          <a:xfrm>
            <a:off x="7229525" y="3998892"/>
            <a:ext cx="46634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rgbClr val="0000FF"/>
                </a:solidFill>
                <a:latin typeface="+mj-lt"/>
              </a:rPr>
              <a:t>–питомий показник поглинання, </a:t>
            </a:r>
            <a:r>
              <a:rPr lang="uk-UA" sz="1800" dirty="0">
                <a:latin typeface="+mj-lt"/>
              </a:rPr>
              <a:t>тобто оптична густина розчину речовини з концентрацією 1% </a:t>
            </a:r>
          </a:p>
          <a:p>
            <a:br>
              <a:rPr lang="uk-UA" sz="1800" dirty="0">
                <a:latin typeface="+mj-lt"/>
              </a:rPr>
            </a:br>
            <a:r>
              <a:rPr lang="uk-UA" sz="1800" dirty="0">
                <a:latin typeface="+mj-lt"/>
              </a:rPr>
              <a:t>(10 г/л) у кюветі з товщиною шару 1 см. </a:t>
            </a:r>
            <a:endParaRPr lang="ru-RU" sz="1800" dirty="0">
              <a:latin typeface="+mj-lt"/>
            </a:endParaRPr>
          </a:p>
        </p:txBody>
      </p:sp>
      <p:pic>
        <p:nvPicPr>
          <p:cNvPr id="14" name="Picture 10">
            <a:extLst>
              <a:ext uri="{FF2B5EF4-FFF2-40B4-BE49-F238E27FC236}">
                <a16:creationId xmlns:a16="http://schemas.microsoft.com/office/drawing/2014/main" id="{AE1ADAD2-D65E-48FC-A7E4-3297608B4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05871" y="4980611"/>
            <a:ext cx="1758778" cy="703511"/>
          </a:xfrm>
          <a:prstGeom prst="rect">
            <a:avLst/>
          </a:prstGeom>
          <a:noFill/>
        </p:spPr>
      </p:pic>
      <p:pic>
        <p:nvPicPr>
          <p:cNvPr id="15" name="Рисунок 14" descr="13">
            <a:extLst>
              <a:ext uri="{FF2B5EF4-FFF2-40B4-BE49-F238E27FC236}">
                <a16:creationId xmlns:a16="http://schemas.microsoft.com/office/drawing/2014/main" id="{384DF103-2A23-408E-AB20-F110C9384C84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1596" y="3845681"/>
            <a:ext cx="2736304" cy="22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84006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uk-UA" b="1" dirty="0"/>
              <a:t>Відхилення від основного закону </a:t>
            </a:r>
            <a:r>
              <a:rPr lang="uk-UA" b="1" dirty="0" err="1"/>
              <a:t>світлопоглинання</a:t>
            </a:r>
            <a:endParaRPr lang="ru-RU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C4E59D0D-710E-45C6-9359-B8B68E296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805" y="784829"/>
            <a:ext cx="1193039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Закон Бера </a:t>
            </a:r>
            <a:r>
              <a:rPr kumimoji="0" lang="uk-UA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не завжди виконується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-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іноді спостерігається нелінійна залежність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світлопоглинання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від концентрації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. 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Одна з суттєвих причин відхилення має інструментальний характер і зумовлена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немонохроматичністю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 світлового потоку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. Численними є хімічні фактори, які зумовлені </a:t>
            </a:r>
            <a:r>
              <a:rPr kumimoji="0" lang="uk-UA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участю поглинаючої речовини в конкуруючих реакціях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, наприклад, забарвленого комплексу –  в реакціях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протолізу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 іона металу та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ліганда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, полімеризації центрального іона в комплексній сполуці, утворення комплексів іншого складу. 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56554F9-3154-4EF1-BDE3-2D1FAE2F0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60" y="2459335"/>
            <a:ext cx="11449272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800" dirty="0">
                <a:solidFill>
                  <a:srgbClr val="FF0000"/>
                </a:solidFill>
                <a:latin typeface="+mj-lt"/>
                <a:ea typeface="TimesNewRoman"/>
                <a:cs typeface="Times New Roman" pitchFamily="18" charset="0"/>
              </a:rPr>
              <a:t>Причини </a:t>
            </a:r>
            <a:r>
              <a:rPr lang="ru-RU" sz="1800" dirty="0" err="1">
                <a:solidFill>
                  <a:srgbClr val="FF0000"/>
                </a:solidFill>
                <a:latin typeface="+mj-lt"/>
                <a:ea typeface="TimesNewRoman"/>
                <a:cs typeface="Times New Roman" pitchFamily="18" charset="0"/>
              </a:rPr>
              <a:t>відхилення</a:t>
            </a:r>
            <a:r>
              <a:rPr lang="ru-RU" sz="1800" dirty="0">
                <a:solidFill>
                  <a:srgbClr val="FF0000"/>
                </a:solidFill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FF0000"/>
                </a:solidFill>
                <a:latin typeface="+mj-lt"/>
                <a:ea typeface="TimesNewRoman"/>
                <a:cs typeface="Times New Roman" pitchFamily="18" charset="0"/>
              </a:rPr>
              <a:t>від</a:t>
            </a:r>
            <a:r>
              <a:rPr lang="ru-RU" sz="1800" dirty="0">
                <a:solidFill>
                  <a:srgbClr val="FF0000"/>
                </a:solidFill>
                <a:latin typeface="+mj-lt"/>
                <a:ea typeface="TimesNewRoman"/>
                <a:cs typeface="Times New Roman" pitchFamily="18" charset="0"/>
              </a:rPr>
              <a:t> закону </a:t>
            </a:r>
            <a:r>
              <a:rPr lang="ru-RU" sz="1800" dirty="0" err="1">
                <a:solidFill>
                  <a:srgbClr val="FF0000"/>
                </a:solidFill>
                <a:latin typeface="+mj-lt"/>
                <a:ea typeface="TimesNewRoman"/>
                <a:cs typeface="Times New Roman" pitchFamily="18" charset="0"/>
              </a:rPr>
              <a:t>Бера</a:t>
            </a:r>
            <a:r>
              <a:rPr lang="ru-RU" sz="1800" dirty="0">
                <a:solidFill>
                  <a:srgbClr val="FF0000"/>
                </a:solidFill>
                <a:latin typeface="+mj-lt"/>
                <a:ea typeface="TimesNewRoman"/>
                <a:cs typeface="Times New Roman" pitchFamily="18" charset="0"/>
              </a:rPr>
              <a:t> 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800" dirty="0">
              <a:solidFill>
                <a:srgbClr val="FF0000"/>
              </a:solidFill>
              <a:latin typeface="+mj-lt"/>
              <a:ea typeface="TimesNewRoman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>
                <a:latin typeface="+mj-lt"/>
                <a:ea typeface="TimesNewRoman"/>
                <a:cs typeface="Times New Roman" pitchFamily="18" charset="0"/>
              </a:rPr>
              <a:t>1</a:t>
            </a:r>
            <a:r>
              <a:rPr lang="uk-UA" sz="1800" dirty="0">
                <a:latin typeface="+mj-lt"/>
                <a:ea typeface="TimesNewRoman"/>
                <a:cs typeface="Times New Roman" pitchFamily="18" charset="0"/>
              </a:rPr>
              <a:t>.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Немонохроматичність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випромінювання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2.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Вплив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сторонніх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речовин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(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зміщення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максимумів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поглинання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під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дією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молекул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домішок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або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розчинника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3. </a:t>
            </a:r>
            <a:r>
              <a:rPr lang="uk-UA" sz="1800" dirty="0">
                <a:latin typeface="+mj-lt"/>
                <a:ea typeface="TimesNewRoman"/>
                <a:cs typeface="Times New Roman" pitchFamily="18" charset="0"/>
              </a:rPr>
              <a:t>Вплив конкуруючих реакцій: </a:t>
            </a:r>
            <a:endParaRPr lang="ru-RU" sz="1800" dirty="0">
              <a:latin typeface="+mj-lt"/>
              <a:ea typeface="TimesNewRoman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latin typeface="+mj-lt"/>
                <a:ea typeface="TimesNewRoman"/>
                <a:cs typeface="Times New Roman" pitchFamily="18" charset="0"/>
              </a:rPr>
              <a:t>3.1.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Перебіг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у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розчині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реакцій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дисоціації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забарвлених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речовин</a:t>
            </a:r>
            <a:r>
              <a:rPr lang="uk-UA" sz="1800" dirty="0">
                <a:latin typeface="+mj-lt"/>
                <a:ea typeface="TimesNewRoman"/>
                <a:cs typeface="Times New Roman" pitchFamily="18" charset="0"/>
              </a:rPr>
              <a:t>:</a:t>
            </a:r>
          </a:p>
        </p:txBody>
      </p:sp>
      <p:graphicFrame>
        <p:nvGraphicFramePr>
          <p:cNvPr id="9" name="Object 3">
            <a:extLst>
              <a:ext uri="{FF2B5EF4-FFF2-40B4-BE49-F238E27FC236}">
                <a16:creationId xmlns:a16="http://schemas.microsoft.com/office/drawing/2014/main" id="{1D74E588-21BB-4711-B7A2-DDD93A6A69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7946912"/>
              </p:ext>
            </p:extLst>
          </p:nvPr>
        </p:nvGraphicFramePr>
        <p:xfrm>
          <a:off x="8964539" y="3601483"/>
          <a:ext cx="1956739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" r:id="rId4" imgW="4467225" imgH="819150" progId="">
                  <p:embed/>
                </p:oleObj>
              </mc:Choice>
              <mc:Fallback>
                <p:oleObj r:id="rId4" imgW="4467225" imgH="819150" progId="">
                  <p:embed/>
                  <p:pic>
                    <p:nvPicPr>
                      <p:cNvPr id="36259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64539" y="3601483"/>
                        <a:ext cx="1956739" cy="3600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5">
            <a:extLst>
              <a:ext uri="{FF2B5EF4-FFF2-40B4-BE49-F238E27FC236}">
                <a16:creationId xmlns:a16="http://schemas.microsoft.com/office/drawing/2014/main" id="{3E752B10-AFFA-43BC-BC52-06532010D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60" y="4335432"/>
            <a:ext cx="8332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latin typeface="+mj-lt"/>
                <a:ea typeface="TimesNewRoman"/>
                <a:cs typeface="Times New Roman" pitchFamily="18" charset="0"/>
              </a:rPr>
              <a:t>3.2. 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Гідроліз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забарвлених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речовин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,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ступінь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якого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залежить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від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концентрації</a:t>
            </a:r>
            <a:endParaRPr lang="ru-RU" sz="1800" dirty="0">
              <a:latin typeface="+mj-lt"/>
              <a:ea typeface="TimesNewRoman"/>
              <a:cs typeface="Times New Roman" pitchFamily="18" charset="0"/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BC1498BD-3D01-4714-A2B4-AC793732E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8328" y="4230207"/>
            <a:ext cx="25922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ourier New" pitchFamily="49" charset="0"/>
              </a:rPr>
              <a:t> [Cu(NH</a:t>
            </a:r>
            <a:r>
              <a:rPr kumimoji="0" 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ourier New" pitchFamily="49" charset="0"/>
              </a:rPr>
              <a:t>3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ourier New" pitchFamily="49" charset="0"/>
              </a:rPr>
              <a:t>)</a:t>
            </a:r>
            <a:r>
              <a:rPr kumimoji="0" 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ourier New" pitchFamily="49" charset="0"/>
              </a:rPr>
              <a:t>3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ourier New" pitchFamily="49" charset="0"/>
              </a:rPr>
              <a:t>H</a:t>
            </a:r>
            <a:r>
              <a:rPr kumimoji="0" 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ourier New" pitchFamily="49" charset="0"/>
              </a:rPr>
              <a:t>2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ourier New" pitchFamily="49" charset="0"/>
              </a:rPr>
              <a:t>O]</a:t>
            </a:r>
            <a:r>
              <a:rPr kumimoji="0" lang="en-U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ourier New" pitchFamily="49" charset="0"/>
              </a:rPr>
              <a:t>2+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ourier New" pitchFamily="49" charset="0"/>
              </a:rPr>
              <a:t> + NH</a:t>
            </a:r>
            <a:r>
              <a:rPr kumimoji="0" 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ourier New" pitchFamily="49" charset="0"/>
              </a:rPr>
              <a:t>4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Courier New" pitchFamily="49" charset="0"/>
              </a:rPr>
              <a:t>OH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4F51BF34-078D-4055-8B84-BEDD7EB6F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87" y="4947267"/>
            <a:ext cx="59474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800" dirty="0">
                <a:latin typeface="+mj-lt"/>
                <a:ea typeface="TimesNewRoman"/>
                <a:cs typeface="Times New Roman" pitchFamily="18" charset="0"/>
              </a:rPr>
              <a:t>3.3.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Недостатня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стабільність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забарвлених</a:t>
            </a:r>
            <a:r>
              <a:rPr lang="ru-RU" sz="1800" dirty="0">
                <a:latin typeface="+mj-lt"/>
                <a:ea typeface="TimesNewRoman"/>
                <a:cs typeface="Times New Roman" pitchFamily="18" charset="0"/>
              </a:rPr>
              <a:t> </a:t>
            </a:r>
            <a:r>
              <a:rPr lang="ru-RU" sz="1800" dirty="0" err="1">
                <a:latin typeface="+mj-lt"/>
                <a:ea typeface="TimesNewRoman"/>
                <a:cs typeface="Times New Roman" pitchFamily="18" charset="0"/>
              </a:rPr>
              <a:t>комплексів</a:t>
            </a:r>
            <a:endParaRPr lang="ru-RU" sz="1800" dirty="0">
              <a:latin typeface="+mj-lt"/>
              <a:ea typeface="TimesNewRoman"/>
              <a:cs typeface="Times New Roman" pitchFamily="18" charset="0"/>
            </a:endParaRPr>
          </a:p>
        </p:txBody>
      </p:sp>
      <p:sp>
        <p:nvSpPr>
          <p:cNvPr id="13" name="Прямоугольник 15">
            <a:extLst>
              <a:ext uri="{FF2B5EF4-FFF2-40B4-BE49-F238E27FC236}">
                <a16:creationId xmlns:a16="http://schemas.microsoft.com/office/drawing/2014/main" id="{CD8C10EC-658D-4A03-8FC0-BFC07DA6251B}"/>
              </a:ext>
            </a:extLst>
          </p:cNvPr>
          <p:cNvSpPr/>
          <p:nvPr/>
        </p:nvSpPr>
        <p:spPr>
          <a:xfrm>
            <a:off x="8544272" y="5025713"/>
            <a:ext cx="3935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 err="1">
                <a:latin typeface="Cambria" pitchFamily="18" charset="0"/>
              </a:rPr>
              <a:t>FeSCN</a:t>
            </a:r>
            <a:r>
              <a:rPr lang="uk-UA" sz="1800" baseline="30000" dirty="0">
                <a:latin typeface="Cambria" pitchFamily="18" charset="0"/>
              </a:rPr>
              <a:t>2+</a:t>
            </a:r>
            <a:r>
              <a:rPr lang="en-GB" sz="1800" dirty="0">
                <a:latin typeface="Cambria" pitchFamily="18" charset="0"/>
              </a:rPr>
              <a:t>             Fe</a:t>
            </a:r>
            <a:r>
              <a:rPr lang="ru-RU" sz="1800" baseline="30000" dirty="0">
                <a:latin typeface="Cambria" pitchFamily="18" charset="0"/>
              </a:rPr>
              <a:t>3+</a:t>
            </a:r>
            <a:r>
              <a:rPr lang="ru-RU" sz="1800" dirty="0">
                <a:latin typeface="Cambria" pitchFamily="18" charset="0"/>
              </a:rPr>
              <a:t> + </a:t>
            </a:r>
            <a:r>
              <a:rPr lang="en-GB" sz="1800" dirty="0">
                <a:latin typeface="Cambria" pitchFamily="18" charset="0"/>
              </a:rPr>
              <a:t>SCN</a:t>
            </a:r>
            <a:r>
              <a:rPr lang="ru-RU" sz="1800" baseline="30000" dirty="0">
                <a:latin typeface="Cambria" pitchFamily="18" charset="0"/>
              </a:rPr>
              <a:t>–</a:t>
            </a:r>
            <a:endParaRPr lang="ru-RU" sz="1800" dirty="0">
              <a:latin typeface="Cambria" pitchFamily="18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FD2FB468-E0BA-48AF-91BD-28BBBF0D6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60" y="5420765"/>
            <a:ext cx="99052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                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Якщо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немає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надлишку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іонів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SCN</a:t>
            </a:r>
            <a:r>
              <a:rPr kumimoji="0" lang="ru-RU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–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,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рівновага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може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бути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зсунена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праворуч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3.4.  З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сув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рівноваги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в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бік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утворення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іншої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сполуки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п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ід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впливом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рН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середовища –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йонів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 H</a:t>
            </a:r>
            <a:r>
              <a:rPr kumimoji="0" lang="ru-RU" sz="1800" b="0" i="0" u="none" strike="noStrike" cap="none" normalizeH="0" baseline="3000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+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</a:rPr>
              <a:t>: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+mj-lt"/>
            </a:endParaRPr>
          </a:p>
        </p:txBody>
      </p:sp>
      <p:sp>
        <p:nvSpPr>
          <p:cNvPr id="15" name="Прямоугольник 18">
            <a:extLst>
              <a:ext uri="{FF2B5EF4-FFF2-40B4-BE49-F238E27FC236}">
                <a16:creationId xmlns:a16="http://schemas.microsoft.com/office/drawing/2014/main" id="{90475551-F245-443D-B4D4-D2EA5B8A0981}"/>
              </a:ext>
            </a:extLst>
          </p:cNvPr>
          <p:cNvSpPr/>
          <p:nvPr/>
        </p:nvSpPr>
        <p:spPr>
          <a:xfrm>
            <a:off x="7396387" y="6244425"/>
            <a:ext cx="36086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800" dirty="0">
                <a:latin typeface="+mj-lt"/>
              </a:rPr>
              <a:t>2</a:t>
            </a:r>
            <a:r>
              <a:rPr lang="en-GB" sz="1800" dirty="0" err="1">
                <a:latin typeface="+mj-lt"/>
              </a:rPr>
              <a:t>CrO</a:t>
            </a:r>
            <a:r>
              <a:rPr lang="uk-UA" sz="1800" baseline="-25000" dirty="0">
                <a:latin typeface="+mj-lt"/>
              </a:rPr>
              <a:t>4</a:t>
            </a:r>
            <a:r>
              <a:rPr lang="uk-UA" sz="1800" baseline="30000" dirty="0">
                <a:latin typeface="+mj-lt"/>
              </a:rPr>
              <a:t>2–</a:t>
            </a:r>
            <a:r>
              <a:rPr lang="uk-UA" sz="1800" dirty="0">
                <a:latin typeface="+mj-lt"/>
              </a:rPr>
              <a:t> + 2</a:t>
            </a:r>
            <a:r>
              <a:rPr lang="en-GB" sz="1800" dirty="0">
                <a:latin typeface="+mj-lt"/>
              </a:rPr>
              <a:t>H</a:t>
            </a:r>
            <a:r>
              <a:rPr lang="uk-UA" sz="1800" baseline="30000" dirty="0">
                <a:latin typeface="+mj-lt"/>
              </a:rPr>
              <a:t>+</a:t>
            </a:r>
            <a:r>
              <a:rPr lang="uk-UA" sz="1800" dirty="0">
                <a:latin typeface="+mj-lt"/>
              </a:rPr>
              <a:t> </a:t>
            </a:r>
            <a:r>
              <a:rPr lang="en-US" sz="1800" dirty="0">
                <a:latin typeface="+mj-lt"/>
              </a:rPr>
              <a:t>       </a:t>
            </a:r>
            <a:r>
              <a:rPr lang="en-GB" sz="1800" dirty="0">
                <a:latin typeface="+mj-lt"/>
              </a:rPr>
              <a:t>Cr</a:t>
            </a:r>
            <a:r>
              <a:rPr lang="ru-RU" sz="1800" baseline="-25000" dirty="0">
                <a:latin typeface="+mj-lt"/>
              </a:rPr>
              <a:t>2</a:t>
            </a:r>
            <a:r>
              <a:rPr lang="en-GB" sz="1800" dirty="0">
                <a:latin typeface="+mj-lt"/>
              </a:rPr>
              <a:t>O</a:t>
            </a:r>
            <a:r>
              <a:rPr lang="ru-RU" sz="1800" baseline="-25000" dirty="0">
                <a:latin typeface="+mj-lt"/>
              </a:rPr>
              <a:t>7</a:t>
            </a:r>
            <a:r>
              <a:rPr lang="ru-RU" sz="1800" baseline="30000" dirty="0">
                <a:latin typeface="+mj-lt"/>
              </a:rPr>
              <a:t>2–</a:t>
            </a:r>
            <a:r>
              <a:rPr lang="ru-RU" sz="1800" dirty="0">
                <a:latin typeface="+mj-lt"/>
              </a:rPr>
              <a:t> + </a:t>
            </a:r>
            <a:r>
              <a:rPr lang="en-GB" sz="1800" dirty="0">
                <a:latin typeface="+mj-lt"/>
              </a:rPr>
              <a:t>H</a:t>
            </a:r>
            <a:r>
              <a:rPr lang="ru-RU" sz="1800" baseline="-25000" dirty="0">
                <a:latin typeface="+mj-lt"/>
              </a:rPr>
              <a:t>2</a:t>
            </a:r>
            <a:r>
              <a:rPr lang="en-GB" sz="1800" dirty="0">
                <a:latin typeface="+mj-lt"/>
              </a:rPr>
              <a:t>O</a:t>
            </a:r>
            <a:endParaRPr lang="ru-RU" sz="1800" dirty="0">
              <a:latin typeface="+mj-lt"/>
            </a:endParaRPr>
          </a:p>
          <a:p>
            <a:endParaRPr lang="ru-RU" sz="1800" dirty="0">
              <a:latin typeface="+mj-lt"/>
            </a:endParaRPr>
          </a:p>
        </p:txBody>
      </p:sp>
      <p:graphicFrame>
        <p:nvGraphicFramePr>
          <p:cNvPr id="16" name="Object 12">
            <a:extLst>
              <a:ext uri="{FF2B5EF4-FFF2-40B4-BE49-F238E27FC236}">
                <a16:creationId xmlns:a16="http://schemas.microsoft.com/office/drawing/2014/main" id="{F3AB8215-1F90-47FF-AF10-D597B8B57F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8880502"/>
              </p:ext>
            </p:extLst>
          </p:nvPr>
        </p:nvGraphicFramePr>
        <p:xfrm>
          <a:off x="9005464" y="6386615"/>
          <a:ext cx="390525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" r:id="rId6" imgW="1447800" imgH="723900" progId="">
                  <p:embed/>
                </p:oleObj>
              </mc:Choice>
              <mc:Fallback>
                <p:oleObj r:id="rId6" imgW="1447800" imgH="723900" progId="">
                  <p:embed/>
                  <p:pic>
                    <p:nvPicPr>
                      <p:cNvPr id="362599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5464" y="6386615"/>
                        <a:ext cx="390525" cy="18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2">
            <a:extLst>
              <a:ext uri="{FF2B5EF4-FFF2-40B4-BE49-F238E27FC236}">
                <a16:creationId xmlns:a16="http://schemas.microsoft.com/office/drawing/2014/main" id="{CC2BB039-1F08-4D3F-8974-5B1353A794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165483"/>
              </p:ext>
            </p:extLst>
          </p:nvPr>
        </p:nvGraphicFramePr>
        <p:xfrm>
          <a:off x="9552384" y="5164047"/>
          <a:ext cx="390525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0" r:id="rId6" imgW="1447800" imgH="723900" progId="">
                  <p:embed/>
                </p:oleObj>
              </mc:Choice>
              <mc:Fallback>
                <p:oleObj r:id="rId6" imgW="1447800" imgH="723900" progId="">
                  <p:embed/>
                  <p:pic>
                    <p:nvPicPr>
                      <p:cNvPr id="362599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2384" y="5164047"/>
                        <a:ext cx="390525" cy="18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4670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uk-UA" b="1" dirty="0"/>
              <a:t>Відхилення від основного закону </a:t>
            </a:r>
            <a:r>
              <a:rPr lang="uk-UA" b="1" dirty="0" err="1"/>
              <a:t>світлопоглинання</a:t>
            </a:r>
            <a:endParaRPr lang="ru-RU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8674D66-4824-4206-92E8-962D38D13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36" y="727060"/>
            <a:ext cx="1159328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kumimoji="0" lang="ru-RU" sz="18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Умови</a:t>
            </a:r>
            <a:r>
              <a:rPr kumimoji="0" lang="ru-RU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8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виконання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закону </a:t>
            </a:r>
            <a:r>
              <a:rPr lang="uk-UA" sz="1800" b="1" dirty="0" err="1">
                <a:solidFill>
                  <a:srgbClr val="FF0000"/>
                </a:solidFill>
                <a:ea typeface="MS Mincho" pitchFamily="49" charset="-128"/>
                <a:cs typeface="Times New Roman" pitchFamily="18" charset="0"/>
              </a:rPr>
              <a:t>Бугера-Ламберта-Бера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j-lt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539750" algn="l"/>
              </a:tabLst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закон справедливий лише для монохроматичного випромінювання (λ±1-20 нм);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+mj-lt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539750" algn="l"/>
              </a:tabLst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пучок падаючого випромінювання повинен бути паралельним;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+mj-lt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539750" algn="l"/>
              </a:tabLst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невелика концентрація речовини (≤0,01 М). У разі високих концентрацій розчине­ної речовини виникає електростатична взаємодія поглинаючих частинок, що спричинює відхилення від закону;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+mj-lt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539750" algn="l"/>
              </a:tabLst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стабільність поглинаючих частинок. Якщо відбуваються фізико-хімічні зміни частинок, що поглинають світло (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димеризація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, полімери­зація,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міцелоутворення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, зміна складу тощо), то це викликає від­хилення від закону.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+mj-lt"/>
            </a:endParaRP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539750" algn="l"/>
              </a:tabLst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температура під час вимірів повинна залишатися сталою; </a:t>
            </a:r>
          </a:p>
          <a:p>
            <a:pPr marL="182563" marR="0" lvl="0" indent="-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539750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Щоб максимально уникнути впливу конкуруючих реакцій, проходження основного процесу </a:t>
            </a:r>
            <a:r>
              <a:rPr kumimoji="0" lang="uk-UA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оптимізують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, тобто створюють умови максимального виходу аналітичної форми металу. 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+mj-lt"/>
            </a:endParaRPr>
          </a:p>
        </p:txBody>
      </p:sp>
      <p:pic>
        <p:nvPicPr>
          <p:cNvPr id="8" name="Picture 3" descr="Похожее изображение">
            <a:extLst>
              <a:ext uri="{FF2B5EF4-FFF2-40B4-BE49-F238E27FC236}">
                <a16:creationId xmlns:a16="http://schemas.microsoft.com/office/drawing/2014/main" id="{B9D2C832-AF2C-410B-B698-9CAEB1F1E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906" t="8333" r="6249" b="32291"/>
          <a:stretch>
            <a:fillRect/>
          </a:stretch>
        </p:blipFill>
        <p:spPr bwMode="auto">
          <a:xfrm>
            <a:off x="6888088" y="4234810"/>
            <a:ext cx="5182073" cy="2568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0057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lang="uk-UA" b="1" dirty="0"/>
              <a:t>Закон адитивності </a:t>
            </a:r>
            <a:r>
              <a:rPr lang="uk-UA" b="1" dirty="0" err="1"/>
              <a:t>світлопоглинання</a:t>
            </a:r>
            <a:endParaRPr lang="uk-UA" b="1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3875035-B7BE-4B84-930A-40588B372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64" y="837631"/>
            <a:ext cx="1185838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Оптична густина розчину є </a:t>
            </a:r>
            <a:r>
              <a:rPr kumimoji="0" lang="uk-UA" sz="1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адитивною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величиною.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Основний закон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світлопоглинання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NewRoman"/>
                <a:cs typeface="Times New Roman" pitchFamily="18" charset="0"/>
              </a:rPr>
              <a:t> можна застосовувати і до розчинів, які містять декілька речовин, що поглинають. При цьому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повна оптична густина А для даної довжини хвилі дорівнює сумі оптичних густин всіх поглинаючих частинок при умові, що вони не взаємодіють між собою. 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j-lt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800" b="1" dirty="0">
                <a:solidFill>
                  <a:srgbClr val="0000FF"/>
                </a:solidFill>
                <a:latin typeface="+mj-lt"/>
              </a:rPr>
              <a:t>Адитивність</a:t>
            </a:r>
            <a:r>
              <a:rPr lang="uk-UA" sz="1800" dirty="0">
                <a:solidFill>
                  <a:srgbClr val="0000FF"/>
                </a:solidFill>
                <a:latin typeface="+mj-lt"/>
              </a:rPr>
              <a:t> – </a:t>
            </a:r>
            <a:r>
              <a:rPr lang="uk-UA" sz="1800" dirty="0">
                <a:latin typeface="+mj-lt"/>
              </a:rPr>
              <a:t>значення величини, яка відповідає цілому об'єкту, дорівнює сумі значень величин, що відповідають його частинам, незалежно від того, яким чином поділено об'єкт.</a:t>
            </a:r>
            <a:endParaRPr lang="ru-RU" sz="1800" dirty="0">
              <a:latin typeface="+mj-lt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	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Висновок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: поглинання індивідуальної речовини не залежить від наявності інших речовин, що володіють власним поглинанням, або індиферентних до електромагнітного випромінювання.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Якщо розчин містить декілька забарвлених речовин, що поглинають, то </a:t>
            </a:r>
            <a:b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                                              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uk-UA" sz="1800" b="0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сум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. = А</a:t>
            </a:r>
            <a:r>
              <a:rPr kumimoji="0" lang="uk-UA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+ А</a:t>
            </a:r>
            <a:r>
              <a:rPr kumimoji="0" lang="uk-UA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+ … + </a:t>
            </a:r>
            <a:r>
              <a:rPr kumimoji="0" lang="uk-UA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uk-UA" sz="1800" b="0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, або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3012F69B-0D3F-4D50-BD43-D2B254F1EF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0430222"/>
              </p:ext>
            </p:extLst>
          </p:nvPr>
        </p:nvGraphicFramePr>
        <p:xfrm>
          <a:off x="695400" y="4228494"/>
          <a:ext cx="3132137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Equation" r:id="rId4" imgW="35661600" imgH="4876800" progId="Equation.DSMT4">
                  <p:embed/>
                </p:oleObj>
              </mc:Choice>
              <mc:Fallback>
                <p:oleObj name="Equation" r:id="rId4" imgW="35661600" imgH="4876800" progId="Equation.DSMT4">
                  <p:embed/>
                  <p:pic>
                    <p:nvPicPr>
                      <p:cNvPr id="362393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400" y="4228494"/>
                        <a:ext cx="3132137" cy="420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>
            <a:extLst>
              <a:ext uri="{FF2B5EF4-FFF2-40B4-BE49-F238E27FC236}">
                <a16:creationId xmlns:a16="http://schemas.microsoft.com/office/drawing/2014/main" id="{40835BF5-707F-4083-A2AE-3EA779BF8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64" y="4649182"/>
            <a:ext cx="828680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де 1, 2, … n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  <a:sym typeface="Symbol" pitchFamily="18" charset="2"/>
              </a:rPr>
              <a:t>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окремі речовини.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sym typeface="Symbol" pitchFamily="18" charset="2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rgbClr val="0D0DE3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  <a:sym typeface="Symbol" pitchFamily="18" charset="2"/>
              </a:rPr>
              <a:t>Рівняння закону адитивності покладено в основу методу аналізу багатокомпонентних систем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MS Mincho" pitchFamily="49" charset="-128"/>
                <a:cs typeface="Times New Roman" pitchFamily="18" charset="0"/>
                <a:sym typeface="Symbol" pitchFamily="18" charset="2"/>
              </a:rPr>
              <a:t>.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10" name="Picture 7" descr="Картинки по запросу burger lambert beer law">
            <a:extLst>
              <a:ext uri="{FF2B5EF4-FFF2-40B4-BE49-F238E27FC236}">
                <a16:creationId xmlns:a16="http://schemas.microsoft.com/office/drawing/2014/main" id="{3BD27243-DAE8-4151-B1EC-700BD344A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l="17500" t="21250" r="17499" b="28750"/>
          <a:stretch>
            <a:fillRect/>
          </a:stretch>
        </p:blipFill>
        <p:spPr bwMode="auto">
          <a:xfrm>
            <a:off x="9192344" y="4638634"/>
            <a:ext cx="3014328" cy="23187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9785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"/>
          <p:cNvSpPr txBox="1">
            <a:spLocks noGrp="1"/>
          </p:cNvSpPr>
          <p:nvPr>
            <p:ph type="ctrTitle"/>
          </p:nvPr>
        </p:nvSpPr>
        <p:spPr>
          <a:xfrm>
            <a:off x="6082884" y="1026666"/>
            <a:ext cx="5472608" cy="13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n-GB" sz="2800" b="0" dirty="0"/>
              <a:t>Advanced Materials Open Science Centre at the </a:t>
            </a:r>
            <a:r>
              <a:rPr lang="en-GB" sz="2800" b="0" dirty="0" err="1"/>
              <a:t>Precarpathian</a:t>
            </a:r>
            <a:r>
              <a:rPr lang="en-GB" sz="2800" b="0" dirty="0"/>
              <a:t> National University </a:t>
            </a:r>
            <a:endParaRPr sz="2800" dirty="0"/>
          </a:p>
        </p:txBody>
      </p:sp>
      <p:cxnSp>
        <p:nvCxnSpPr>
          <p:cNvPr id="107" name="Google Shape;107;p1"/>
          <p:cNvCxnSpPr/>
          <p:nvPr/>
        </p:nvCxnSpPr>
        <p:spPr>
          <a:xfrm>
            <a:off x="5575852" y="1048412"/>
            <a:ext cx="0" cy="1431235"/>
          </a:xfrm>
          <a:prstGeom prst="straightConnector1">
            <a:avLst/>
          </a:prstGeom>
          <a:noFill/>
          <a:ln w="57150" cap="flat" cmpd="sng">
            <a:solidFill>
              <a:srgbClr val="A0589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0" name="Google Shape;110;p1"/>
          <p:cNvSpPr txBox="1"/>
          <p:nvPr/>
        </p:nvSpPr>
        <p:spPr>
          <a:xfrm>
            <a:off x="607977" y="3419968"/>
            <a:ext cx="99894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r>
              <a:rPr lang="uk-UA" sz="3200" dirty="0">
                <a:solidFill>
                  <a:srgbClr val="36277C"/>
                </a:solidFill>
                <a:latin typeface="Calibri"/>
                <a:cs typeface="Calibri"/>
                <a:sym typeface="Calibri"/>
              </a:rPr>
              <a:t>СПЕКТРОФОМЕТР </a:t>
            </a:r>
          </a:p>
          <a:p>
            <a:pPr>
              <a:buSzPts val="1800"/>
            </a:pPr>
            <a:endParaRPr lang="uk-UA" sz="3200" dirty="0">
              <a:solidFill>
                <a:srgbClr val="36277C"/>
              </a:solidFill>
              <a:latin typeface="Calibri"/>
              <a:cs typeface="Calibri"/>
              <a:sym typeface="Calibri"/>
            </a:endParaRPr>
          </a:p>
          <a:p>
            <a:pPr>
              <a:buSzPts val="1800"/>
            </a:pPr>
            <a:r>
              <a:rPr lang="uk-UA" sz="3200" dirty="0">
                <a:solidFill>
                  <a:srgbClr val="36277C"/>
                </a:solidFill>
                <a:latin typeface="Calibri"/>
                <a:cs typeface="Calibri"/>
                <a:sym typeface="Calibri"/>
              </a:rPr>
              <a:t>Опис приладу </a:t>
            </a:r>
            <a:r>
              <a:rPr lang="en-GB" sz="3200" dirty="0">
                <a:solidFill>
                  <a:srgbClr val="36277C"/>
                </a:solidFill>
                <a:latin typeface="Calibri"/>
                <a:cs typeface="Calibri"/>
              </a:rPr>
              <a:t>UV-1900</a:t>
            </a:r>
            <a:r>
              <a:rPr lang="uk-UA" sz="3200" dirty="0">
                <a:solidFill>
                  <a:srgbClr val="36277C"/>
                </a:solidFill>
                <a:latin typeface="Calibri"/>
                <a:cs typeface="Calibri"/>
              </a:rPr>
              <a:t>і</a:t>
            </a:r>
            <a:endParaRPr sz="3200" dirty="0">
              <a:solidFill>
                <a:srgbClr val="36277C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E306FD-F6B3-44EC-B091-8394C0097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4000500"/>
            <a:ext cx="50292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00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B2E98A1-879B-4859-8EBC-F9D2AB939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uk-UA" dirty="0"/>
              <a:t>Різноманітність режимів вимірювання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9F3691-37DA-413F-8418-F8968BDEA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672" y="2204864"/>
            <a:ext cx="5571712" cy="322085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896E9D-8CEE-4B26-9A43-18744494D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6712"/>
            <a:ext cx="2924226" cy="25922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18E719-4E43-4FBC-A6BA-357FEC59CB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28308"/>
            <a:ext cx="2764113" cy="27948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BC32513-8CD3-4923-B067-D2C965FD2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1037" y="4093757"/>
            <a:ext cx="2800133" cy="245423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C0149F5-F684-468A-93EA-0B8B75D7D9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4295" y="835292"/>
            <a:ext cx="2756730" cy="253845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FD3AB13-2E6E-4E0C-9C59-F65F464550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902214"/>
            <a:ext cx="2587275" cy="121427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7C8DB6A-7EB2-4862-9D2A-F394DC34A4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7385" y="5497729"/>
            <a:ext cx="2825189" cy="129923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4692315-3CD8-4C57-A6F6-A8D6BB0A88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5780" y="5727616"/>
            <a:ext cx="2023705" cy="77412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40803C5-CDD5-4FE1-955D-CEB04B3858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9859" y="1040545"/>
            <a:ext cx="2394831" cy="86242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6382E7F-D6A6-4E7E-ABF5-ED555B89868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2105" t="18639" r="23994" b="23012"/>
          <a:stretch/>
        </p:blipFill>
        <p:spPr>
          <a:xfrm>
            <a:off x="0" y="-31529"/>
            <a:ext cx="1199456" cy="7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482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uk-UA" b="1" dirty="0"/>
              <a:t>Функція підключення до мережі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193820-3A77-4993-8CBB-F4840F897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6" y="1196752"/>
            <a:ext cx="8105177" cy="42505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AA2450-F0A0-4D86-83DD-22790D6AC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337" y="5054632"/>
            <a:ext cx="3071664" cy="183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330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uk-UA" b="1" dirty="0"/>
              <a:t>Кількісний аналіз за допомогою </a:t>
            </a:r>
            <a:r>
              <a:rPr lang="en-GB" b="1" dirty="0" err="1"/>
              <a:t>LabSolutionsUV</a:t>
            </a:r>
            <a:r>
              <a:rPr lang="en-GB" b="1" dirty="0"/>
              <a:t>-Vis</a:t>
            </a:r>
            <a:endParaRPr lang="ru-RU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8674D66-4824-4206-92E8-962D38D13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69" y="908720"/>
            <a:ext cx="11950825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uk-UA" sz="18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Важливим етапом кількісного аналізу є підготовка калібрувальної кривої з використанням параметра, який змінюється </a:t>
            </a:r>
            <a:r>
              <a:rPr lang="uk-UA" sz="18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пропорційно</a:t>
            </a:r>
            <a:r>
              <a:rPr lang="uk-UA" sz="18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до концентрації.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Параметри, що використовуються для цієї мети, включають поглинання при певній довжині хвилі, або значення поглинання, чи значення площі при довжині хвилі максимального поглинання в межах певного діапазону довжин хвиль.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en-GB" sz="18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LabSolutions UV-Vis </a:t>
            </a:r>
            <a:r>
              <a:rPr kumimoji="0" lang="en-GB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— 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це програмне забезпечення для управління спектрофотометрами </a:t>
            </a:r>
            <a:r>
              <a:rPr kumimoji="0" lang="en-GB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Shimadzu UV-Vis,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яке оснащене додатками, що виконують вимірювання для задоволення різноманітних потреб аналітиків. Ці додатки вибираються з програми запуску </a:t>
            </a:r>
            <a:r>
              <a:rPr kumimoji="0" lang="en-GB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LabSolutions</a:t>
            </a:r>
            <a:r>
              <a:rPr kumimoji="0" lang="uk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(рис).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21E678-D1D7-461F-A46A-228A8ED91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940045"/>
            <a:ext cx="4083669" cy="39179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ECA057-6168-4D4E-9692-3D55A1E1F4D5}"/>
              </a:ext>
            </a:extLst>
          </p:cNvPr>
          <p:cNvSpPr txBox="1"/>
          <p:nvPr/>
        </p:nvSpPr>
        <p:spPr>
          <a:xfrm>
            <a:off x="4511824" y="3239707"/>
            <a:ext cx="738335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Додаток «Кількісний аналіз» (всередині червоного квадрата на рис.) може виконувати кількісний аналіз на основі калібрувальної кривої, складеної за значенням поглинання при певній фіксованій довжині хвилі. Додаток «</a:t>
            </a:r>
            <a:r>
              <a:rPr lang="en-GB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Spectrum» (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всередині синього квадрата на рис.) та опції кількісної обробки в функції </a:t>
            </a:r>
            <a:r>
              <a:rPr lang="en-GB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Spectral Evaluation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en-GB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Function 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можуть використовувати спектри, записані в заданому діапазоні довжин хвиль, для підготовки калібрувальних кривих на основі визначених користувачем критеріїв, які потім використовуються для виконання кількісного аналізу </a:t>
            </a:r>
            <a:r>
              <a:rPr lang="uk-UA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аналіту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7450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b="1" dirty="0" err="1"/>
              <a:t>Кількісні</a:t>
            </a:r>
            <a:r>
              <a:rPr lang="ru-RU" b="1" dirty="0"/>
              <a:t> </a:t>
            </a:r>
            <a:r>
              <a:rPr lang="ru-RU" b="1" dirty="0" err="1"/>
              <a:t>параметри</a:t>
            </a:r>
            <a:r>
              <a:rPr lang="ru-RU" b="1" dirty="0"/>
              <a:t> </a:t>
            </a:r>
            <a:r>
              <a:rPr lang="ru-RU" b="1" dirty="0" err="1"/>
              <a:t>обробки</a:t>
            </a:r>
            <a:r>
              <a:rPr lang="ru-RU" b="1" dirty="0"/>
              <a:t> </a:t>
            </a:r>
            <a:r>
              <a:rPr lang="ru-RU" b="1" dirty="0" err="1"/>
              <a:t>функції</a:t>
            </a:r>
            <a:r>
              <a:rPr lang="ru-RU" b="1" dirty="0"/>
              <a:t> </a:t>
            </a:r>
            <a:r>
              <a:rPr lang="ru-RU" b="1" dirty="0" err="1"/>
              <a:t>спектральної</a:t>
            </a:r>
            <a:r>
              <a:rPr lang="ru-RU" b="1" dirty="0"/>
              <a:t> </a:t>
            </a:r>
            <a:r>
              <a:rPr lang="ru-RU" b="1" dirty="0" err="1"/>
              <a:t>оцінки</a:t>
            </a:r>
            <a:endParaRPr lang="ru-RU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8674D66-4824-4206-92E8-962D38D13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44" y="751344"/>
            <a:ext cx="5904656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kumimoji="0" lang="ru-RU" sz="180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Функція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спектральної</a:t>
            </a:r>
            <a:r>
              <a:rPr kumimoji="0" lang="ru-RU" sz="18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80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оцінки</a:t>
            </a:r>
            <a:endParaRPr kumimoji="0" lang="ru-RU" sz="180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Функція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спектральної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оцінки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може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автоматично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виконувати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заздалегідь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налаштований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аналіз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записаного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спектра і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використовувати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результати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цього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аналізу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для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прийняття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рішення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про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відповідність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/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невідповідність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зразка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Щоб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скористатися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функцією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спектральної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оцінки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виберіть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зразка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Щоб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скористатися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функцією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спектральної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оцінки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виберіть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додаток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«</a:t>
            </a:r>
            <a:r>
              <a:rPr lang="en-GB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Spectrum» 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у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програмі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запуску </a:t>
            </a:r>
            <a:r>
              <a:rPr lang="en-GB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LabSolutions UV-Vis (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рис.) і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налаштуйте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«</a:t>
            </a:r>
            <a:r>
              <a:rPr lang="en-GB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Evaluation» (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Оцінка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) – «</a:t>
            </a:r>
            <a:r>
              <a:rPr lang="en-GB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Table Settings» (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Налаштування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таблиці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) – «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Елементи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оцінки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». На рис. 2 показано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вікно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розширених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налаштувань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функції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спектральної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оцінки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Параметри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які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можна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вибрати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для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оцінки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включають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вибір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точки,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максимальне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значення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мінімальне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значення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пік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мінімум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площу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статистику та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відсічення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Їх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можна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використовувати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окремо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або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комбінації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і вони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підтримують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різні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типи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оцінок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на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основі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спектру.</a:t>
            </a:r>
            <a:endParaRPr lang="uk-UA" sz="1800" dirty="0">
              <a:solidFill>
                <a:schemeClr val="bg2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BD43883-9C04-43A4-A312-74C98BBA2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644" y="1268760"/>
            <a:ext cx="5966831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5254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b="1" dirty="0" err="1"/>
              <a:t>Кількісні</a:t>
            </a:r>
            <a:r>
              <a:rPr lang="ru-RU" b="1" dirty="0"/>
              <a:t>   </a:t>
            </a:r>
            <a:r>
              <a:rPr lang="ru-RU" b="1" dirty="0" err="1"/>
              <a:t>варіанти</a:t>
            </a:r>
            <a:r>
              <a:rPr lang="ru-RU" b="1" dirty="0"/>
              <a:t>   </a:t>
            </a:r>
            <a:r>
              <a:rPr lang="ru-RU" b="1" dirty="0" err="1"/>
              <a:t>обробки</a:t>
            </a:r>
            <a:r>
              <a:rPr lang="ru-RU" b="1" dirty="0"/>
              <a:t>   </a:t>
            </a:r>
            <a:r>
              <a:rPr lang="ru-RU" b="1" dirty="0" err="1"/>
              <a:t>спектральної</a:t>
            </a:r>
            <a:r>
              <a:rPr lang="ru-RU" b="1" dirty="0"/>
              <a:t>   </a:t>
            </a:r>
            <a:r>
              <a:rPr lang="ru-RU" b="1" dirty="0" err="1"/>
              <a:t>функції</a:t>
            </a:r>
            <a:r>
              <a:rPr lang="ru-RU" b="1" dirty="0"/>
              <a:t>   </a:t>
            </a:r>
            <a:r>
              <a:rPr lang="ru-RU" b="1" dirty="0" err="1"/>
              <a:t>оцінки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EE9996-07C0-4CC2-94FC-1A1D6559B97D}"/>
              </a:ext>
            </a:extLst>
          </p:cNvPr>
          <p:cNvSpPr txBox="1"/>
          <p:nvPr/>
        </p:nvSpPr>
        <p:spPr>
          <a:xfrm>
            <a:off x="407368" y="1166842"/>
            <a:ext cx="468052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 Виберіть  і налаштуйте  які  кількісні  параметри  для  обробки  в   розділі   «Елементи оцінки»   -   «Кількісна оцінка»   у   функції   спектральної  оцінки.  На рис. показано  вікно  налаштування  параметрів  кількісної  обробки. Всього можна вибрати та поєднати 19 різних параметрів для кількісної обробки, включаючи точковий  вибір,  пік  та  площу,  а  також  колірні  системи,  такі  як  </a:t>
            </a:r>
            <a:r>
              <a:rPr lang="uk-UA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тристимульні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значення (колірна система XYZ)* та жовтизна*.Результати кількісної обробки можна поєднувати з відношенням оптичної густини OD 260 /OD 280 та іншими елементами оцінки для проведення різних кількісних оцінок.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05C35D-5CDD-40FD-99BE-E9B577735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952" y="1520788"/>
            <a:ext cx="5396246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39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uk-UA" dirty="0"/>
              <a:t>Приклад. Дослідження </a:t>
            </a:r>
            <a:r>
              <a:rPr lang="ru-RU" dirty="0" err="1"/>
              <a:t>олігонуклеотиду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522C04-853E-49DD-8730-073E48E8F10F}"/>
              </a:ext>
            </a:extLst>
          </p:cNvPr>
          <p:cNvSpPr txBox="1"/>
          <p:nvPr/>
        </p:nvSpPr>
        <p:spPr>
          <a:xfrm>
            <a:off x="479376" y="1451737"/>
            <a:ext cx="46805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Детальні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умови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аналізу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використовувалися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для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вимірювання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спектрів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поглинання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наведені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таблиці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спектри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поглинання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олігонуклеотиду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при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кожній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концентрації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показані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на рис.</a:t>
            </a:r>
            <a:endParaRPr lang="uk-UA" sz="1800" dirty="0">
              <a:solidFill>
                <a:schemeClr val="bg2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6E2E73-9048-44DA-8958-19D7829F6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060" y="919957"/>
            <a:ext cx="5594545" cy="254088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07B7C9-027F-4052-BA96-231B06A59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87" y="3424944"/>
            <a:ext cx="5184576" cy="24718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67EB6D-4C87-41DB-96BE-125058D0868F}"/>
              </a:ext>
            </a:extLst>
          </p:cNvPr>
          <p:cNvSpPr txBox="1"/>
          <p:nvPr/>
        </p:nvSpPr>
        <p:spPr>
          <a:xfrm>
            <a:off x="5735936" y="6237312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https://www.shimadzu.com/an/sites/shimadzu.com.an/files/pim/pim_document_file/applications/application_note/25148/an_01-00873-en.pdf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uk-UA" dirty="0"/>
              <a:t>Приклад.</a:t>
            </a:r>
            <a:br>
              <a:rPr lang="uk-UA" dirty="0"/>
            </a:br>
            <a:r>
              <a:rPr lang="uk-UA" dirty="0"/>
              <a:t>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ширини</a:t>
            </a:r>
            <a:r>
              <a:rPr lang="ru-RU" dirty="0"/>
              <a:t> </a:t>
            </a:r>
            <a:r>
              <a:rPr lang="ru-RU" dirty="0" err="1"/>
              <a:t>забороненої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оксиду титану (IV)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522C04-853E-49DD-8730-073E48E8F10F}"/>
              </a:ext>
            </a:extLst>
          </p:cNvPr>
          <p:cNvSpPr txBox="1"/>
          <p:nvPr/>
        </p:nvSpPr>
        <p:spPr>
          <a:xfrm>
            <a:off x="263352" y="836712"/>
            <a:ext cx="1173730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Діоксид титану (</a:t>
            </a:r>
            <a:r>
              <a:rPr lang="en-GB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TiO</a:t>
            </a:r>
            <a:r>
              <a:rPr lang="en-GB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2 ) 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виявляє корисну </a:t>
            </a:r>
            <a:r>
              <a:rPr lang="uk-UA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фотокаталітичну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активність і широко використовується в антимікробних продуктах, пігментах, косметиці тощо. Основна фізична властивість, яка називається забороненою зоною (забороненою смугою), часто зазначається в дослідженнях фізичних властивостей діоксиду титану. </a:t>
            </a:r>
          </a:p>
          <a:p>
            <a:pPr algn="just"/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Розроблено програмне забезпечення з використанням макросу </a:t>
            </a:r>
            <a:r>
              <a:rPr lang="en-GB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Excel 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під назвою «</a:t>
            </a:r>
            <a:r>
              <a:rPr lang="en-GB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Band Gap Calculation  Excel  Macro» (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Розрахунок ширини забороненої зони в </a:t>
            </a:r>
            <a:r>
              <a:rPr lang="en-GB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Excel), 1)   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яке  дозволяє  легко розраховувати  ширину  забороненої зони.  Тут,  використовуючи  це  саме  програмне  забезпечення, ми представляємо розрахунок ширини забороненої зони на основі спектрів дифузного відбиття, отриманих в результаті вимірювання діоксиду титану за допомогою </a:t>
            </a:r>
            <a:r>
              <a:rPr lang="en-GB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UV-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19</a:t>
            </a:r>
            <a:r>
              <a:rPr lang="en-GB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00</a:t>
            </a:r>
            <a:endParaRPr lang="uk-UA" sz="1800" dirty="0">
              <a:solidFill>
                <a:schemeClr val="bg2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74C679-1B69-4EE8-9DAB-303E06123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96" y="3416762"/>
            <a:ext cx="2341849" cy="13077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3D4EE6D-7608-42DF-9625-73CB9103BE10}"/>
              </a:ext>
            </a:extLst>
          </p:cNvPr>
          <p:cNvSpPr txBox="1"/>
          <p:nvPr/>
        </p:nvSpPr>
        <p:spPr>
          <a:xfrm>
            <a:off x="5937044" y="6237312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https://www.shimadzu.com/an/sites/shimadzu.com.an/files/pim/pim_document_file/applications/application_note/13102/jpa113006.pdf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370DF2-AA2B-44E1-ADA7-BDD7BA52319A}"/>
              </a:ext>
            </a:extLst>
          </p:cNvPr>
          <p:cNvSpPr txBox="1"/>
          <p:nvPr/>
        </p:nvSpPr>
        <p:spPr>
          <a:xfrm>
            <a:off x="2844381" y="3847385"/>
            <a:ext cx="90692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Виміряно рутил і анатаз, дві різні форми діоксиду титану (TiO2), виготовлені компанією </a:t>
            </a:r>
            <a:r>
              <a:rPr lang="uk-UA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Wako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uk-UA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Pure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uk-UA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Chemical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uk-UA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Industries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uk-UA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Ltd</a:t>
            </a:r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. </a:t>
            </a:r>
          </a:p>
          <a:p>
            <a:pPr algn="just"/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Зразок був спресований у чашку для зразків за допомогою скляної палички, а чашка для зразків була розміщена  в  інтегруючій кулі ISR-2600Plus , після чого було виміряно дифузне відбиття.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257A899-99A2-4D22-AD1C-0A8121067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516" y="4917915"/>
            <a:ext cx="2462843" cy="167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50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uk-UA" dirty="0"/>
              <a:t>Приклад.</a:t>
            </a:r>
            <a:br>
              <a:rPr lang="uk-UA" dirty="0"/>
            </a:br>
            <a:r>
              <a:rPr lang="uk-UA" dirty="0"/>
              <a:t>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ширини</a:t>
            </a:r>
            <a:r>
              <a:rPr lang="ru-RU" dirty="0"/>
              <a:t> </a:t>
            </a:r>
            <a:r>
              <a:rPr lang="ru-RU" dirty="0" err="1"/>
              <a:t>забороненої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оксиду титану (IV)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522C04-853E-49DD-8730-073E48E8F10F}"/>
              </a:ext>
            </a:extLst>
          </p:cNvPr>
          <p:cNvSpPr txBox="1"/>
          <p:nvPr/>
        </p:nvSpPr>
        <p:spPr>
          <a:xfrm>
            <a:off x="176300" y="874269"/>
            <a:ext cx="117373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Спектри дифузного відбиття зразків, виміряні з використанням сульфату барію  як  стандарту, та аналітичні умови наведено в таблиці. </a:t>
            </a:r>
          </a:p>
          <a:p>
            <a:pPr algn="just"/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Видно, що положення довжин хвиль країв поглинання рутилу та анатазу є різними. Ця різниця відображає різницю в ширині забороненої зони.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D4EE6D-7608-42DF-9625-73CB9103BE10}"/>
              </a:ext>
            </a:extLst>
          </p:cNvPr>
          <p:cNvSpPr txBox="1"/>
          <p:nvPr/>
        </p:nvSpPr>
        <p:spPr>
          <a:xfrm>
            <a:off x="5937044" y="6237312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https://www.shimadzu.com/an/sites/shimadzu.com.an/files/pim/pim_document_file/applications/application_note/13102/jpa113006.pdf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A70EEE-A43C-4169-80EA-315F2E964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2339809"/>
            <a:ext cx="5164558" cy="341556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A49A4A-8FA8-4E3A-9AF6-BE2431CA4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7968" y="2564904"/>
            <a:ext cx="5616624" cy="289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114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7522C04-853E-49DD-8730-073E48E8F10F}"/>
              </a:ext>
            </a:extLst>
          </p:cNvPr>
          <p:cNvSpPr txBox="1"/>
          <p:nvPr/>
        </p:nvSpPr>
        <p:spPr>
          <a:xfrm>
            <a:off x="335360" y="1268760"/>
            <a:ext cx="648072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Ширини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забороненої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зони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рутилової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та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анатазової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форм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діоксиду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титану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були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розраховані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за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допомогою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макросу Band Gap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Calculation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Excel. Процедура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передбачає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спочатку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збереження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виміряних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спектрів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форматі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CSV.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Далі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дані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CSV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завантажуються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в макрос за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допомогою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вікна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вибору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файлів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показаного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на рис.  Тип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фотометричного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значення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використовувався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пропускання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або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відбивання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),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вибирається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в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області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фотометричного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значення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«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Значення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n»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відповідає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типу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вибраного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процесу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переходу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зразка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. «1/2»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відповідає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прямому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дозволеному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переходу, «3/2» — прямому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забороненому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переходу, «2» — непрямому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дозволеному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переходу, а «3» — для непрямого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забороненого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переходу.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67EB6D-4C87-41DB-96BE-125058D0868F}"/>
              </a:ext>
            </a:extLst>
          </p:cNvPr>
          <p:cNvSpPr txBox="1"/>
          <p:nvPr/>
        </p:nvSpPr>
        <p:spPr>
          <a:xfrm>
            <a:off x="5735936" y="6237312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https://www.shimadzu.com/an/sites/shimadzu.com.an/files/pim/pim_document_file/applications/application_note/25148/an_01-00873-en.pdf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5B1971-DB69-4458-A099-602C9581F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128" y="1387974"/>
            <a:ext cx="4107061" cy="3853538"/>
          </a:xfrm>
          <a:prstGeom prst="rect">
            <a:avLst/>
          </a:prstGeom>
        </p:spPr>
      </p:pic>
      <p:sp>
        <p:nvSpPr>
          <p:cNvPr id="12" name="Google Shape;173;p12">
            <a:extLst>
              <a:ext uri="{FF2B5EF4-FFF2-40B4-BE49-F238E27FC236}">
                <a16:creationId xmlns:a16="http://schemas.microsoft.com/office/drawing/2014/main" id="{9074AA22-43BD-427B-BF57-5926DDD30F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uk-UA" dirty="0"/>
              <a:t>Приклад.</a:t>
            </a:r>
            <a:br>
              <a:rPr lang="uk-UA" dirty="0"/>
            </a:br>
            <a:r>
              <a:rPr lang="uk-UA" dirty="0"/>
              <a:t>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ширини</a:t>
            </a:r>
            <a:r>
              <a:rPr lang="ru-RU" dirty="0"/>
              <a:t> </a:t>
            </a:r>
            <a:r>
              <a:rPr lang="ru-RU" dirty="0" err="1"/>
              <a:t>забороненої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оксиду титану (IV)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8744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7522C04-853E-49DD-8730-073E48E8F10F}"/>
              </a:ext>
            </a:extLst>
          </p:cNvPr>
          <p:cNvSpPr txBox="1"/>
          <p:nvPr/>
        </p:nvSpPr>
        <p:spPr>
          <a:xfrm>
            <a:off x="263352" y="1161027"/>
            <a:ext cx="576064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Після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зчитування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даних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у макрос спектр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відображається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у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верхній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частині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головного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вікна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як показано на рис., 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графік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Таука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— у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нижній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частині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вікна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Графік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Таука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обчислюється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шляхом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застосування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апроксимації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графіка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Таука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до спектра.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Значення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ширини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забороненої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зони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визначається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точкою, в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якій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дотична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проведена в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точці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перегину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графіка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Таука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перетинає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горизонтальну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вісь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(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значення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еВ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).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Дотична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лінія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проводиться за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допомогою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макросу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цього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програмного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забезпечення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шляхом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застосування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алгоритму до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відповідним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чином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встановленого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діапазону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який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можна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вважати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приблизно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лінійним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околиці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точки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перегину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дотична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лінія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визначається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шляхом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застосування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методу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найменших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квадратів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до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цього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діапазону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.</a:t>
            </a:r>
            <a:endParaRPr lang="uk-UA" sz="1800" dirty="0">
              <a:solidFill>
                <a:schemeClr val="bg2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67EB6D-4C87-41DB-96BE-125058D0868F}"/>
              </a:ext>
            </a:extLst>
          </p:cNvPr>
          <p:cNvSpPr txBox="1"/>
          <p:nvPr/>
        </p:nvSpPr>
        <p:spPr>
          <a:xfrm>
            <a:off x="5735936" y="6237312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https://www.shimadzu.com/an/sites/shimadzu.com.an/files/pim/pim_document_file/applications/application_note/25148/an_01-00873-en.pdf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0E0EE7-EB7A-4867-9B43-37A38CDD2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1254047"/>
            <a:ext cx="4775776" cy="4437594"/>
          </a:xfrm>
          <a:prstGeom prst="rect">
            <a:avLst/>
          </a:prstGeom>
        </p:spPr>
      </p:pic>
      <p:sp>
        <p:nvSpPr>
          <p:cNvPr id="11" name="Google Shape;173;p12">
            <a:extLst>
              <a:ext uri="{FF2B5EF4-FFF2-40B4-BE49-F238E27FC236}">
                <a16:creationId xmlns:a16="http://schemas.microsoft.com/office/drawing/2014/main" id="{812B21CA-2119-48E1-967B-17179DC225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uk-UA" dirty="0"/>
              <a:t>Приклад.</a:t>
            </a:r>
            <a:br>
              <a:rPr lang="uk-UA" dirty="0"/>
            </a:br>
            <a:r>
              <a:rPr lang="uk-UA" dirty="0"/>
              <a:t>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ширини</a:t>
            </a:r>
            <a:r>
              <a:rPr lang="ru-RU" dirty="0"/>
              <a:t> </a:t>
            </a:r>
            <a:r>
              <a:rPr lang="ru-RU" dirty="0" err="1"/>
              <a:t>забороненої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оксиду титану (IV)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4413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7522C04-853E-49DD-8730-073E48E8F10F}"/>
              </a:ext>
            </a:extLst>
          </p:cNvPr>
          <p:cNvSpPr txBox="1"/>
          <p:nvPr/>
        </p:nvSpPr>
        <p:spPr>
          <a:xfrm>
            <a:off x="263352" y="1700808"/>
            <a:ext cx="468052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 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На рис. показано приклад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використання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спектру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анатазної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форми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TiO2. При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лінійному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діапазоні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встановленому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на 3,55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еВ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– 3,7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еВ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 ширина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забороненої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зони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для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анатазної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форми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була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визначена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як </a:t>
            </a:r>
            <a:b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</a:b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3,49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еВ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.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Аналогічно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для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рутилової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форми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вона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була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визначена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як 3,20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еВ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. Ширина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забороненої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зони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для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обох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зразків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була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розрахована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як  «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прямий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дозволений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перехід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». </a:t>
            </a:r>
            <a:endParaRPr lang="uk-UA" sz="1800" dirty="0">
              <a:solidFill>
                <a:schemeClr val="bg2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67EB6D-4C87-41DB-96BE-125058D0868F}"/>
              </a:ext>
            </a:extLst>
          </p:cNvPr>
          <p:cNvSpPr txBox="1"/>
          <p:nvPr/>
        </p:nvSpPr>
        <p:spPr>
          <a:xfrm>
            <a:off x="5735936" y="6237312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https://www.shimadzu.com/an/sites/shimadzu.com.an/files/pim/pim_document_file/applications/application_note/25148/an_01-00873-en.pdf</a:t>
            </a:r>
          </a:p>
        </p:txBody>
      </p:sp>
      <p:sp>
        <p:nvSpPr>
          <p:cNvPr id="9" name="Google Shape;173;p12">
            <a:extLst>
              <a:ext uri="{FF2B5EF4-FFF2-40B4-BE49-F238E27FC236}">
                <a16:creationId xmlns:a16="http://schemas.microsoft.com/office/drawing/2014/main" id="{8929737D-D2D5-499B-95CF-5F4F34E28A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uk-UA" dirty="0"/>
              <a:t>Приклад.</a:t>
            </a:r>
            <a:br>
              <a:rPr lang="uk-UA" dirty="0"/>
            </a:br>
            <a:r>
              <a:rPr lang="uk-UA" dirty="0"/>
              <a:t>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ширини</a:t>
            </a:r>
            <a:r>
              <a:rPr lang="ru-RU" dirty="0"/>
              <a:t> </a:t>
            </a:r>
            <a:r>
              <a:rPr lang="ru-RU" dirty="0" err="1"/>
              <a:t>забороненої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оксиду титану (IV)</a:t>
            </a:r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DEADD2-3C8F-496F-9228-0E50BBE46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346" y="1196752"/>
            <a:ext cx="4464496" cy="457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2280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7522C04-853E-49DD-8730-073E48E8F10F}"/>
              </a:ext>
            </a:extLst>
          </p:cNvPr>
          <p:cNvSpPr txBox="1"/>
          <p:nvPr/>
        </p:nvSpPr>
        <p:spPr>
          <a:xfrm>
            <a:off x="479376" y="1451737"/>
            <a:ext cx="46805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Детальні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умови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аналізу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використовувалися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для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вимірювання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спектрів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поглинання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наведені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таблиці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спектри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поглинання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олігонуклеотиду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при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кожній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концентрації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показані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на рис.</a:t>
            </a:r>
            <a:endParaRPr lang="uk-UA" sz="1800" dirty="0">
              <a:solidFill>
                <a:schemeClr val="bg2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6E2E73-9048-44DA-8958-19D7829F6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060" y="919957"/>
            <a:ext cx="5594545" cy="254088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07B7C9-027F-4052-BA96-231B06A59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87" y="3424944"/>
            <a:ext cx="5184576" cy="24718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67EB6D-4C87-41DB-96BE-125058D0868F}"/>
              </a:ext>
            </a:extLst>
          </p:cNvPr>
          <p:cNvSpPr txBox="1"/>
          <p:nvPr/>
        </p:nvSpPr>
        <p:spPr>
          <a:xfrm>
            <a:off x="5735936" y="6237312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https://www.shimadzu.com/an/sites/shimadzu.com.an/files/pim/pim_document_file/applications/application_note/25148/an_01-00873-en.pdf</a:t>
            </a:r>
          </a:p>
        </p:txBody>
      </p:sp>
      <p:sp>
        <p:nvSpPr>
          <p:cNvPr id="9" name="Google Shape;173;p12">
            <a:extLst>
              <a:ext uri="{FF2B5EF4-FFF2-40B4-BE49-F238E27FC236}">
                <a16:creationId xmlns:a16="http://schemas.microsoft.com/office/drawing/2014/main" id="{F6A2224B-6BE6-4D09-A2DF-94E1CF0D3C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uk-UA" dirty="0"/>
              <a:t>Приклад.</a:t>
            </a:r>
            <a:br>
              <a:rPr lang="uk-UA" dirty="0"/>
            </a:br>
            <a:r>
              <a:rPr lang="uk-UA" dirty="0"/>
              <a:t>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ширини</a:t>
            </a:r>
            <a:r>
              <a:rPr lang="ru-RU" dirty="0"/>
              <a:t> </a:t>
            </a:r>
            <a:r>
              <a:rPr lang="ru-RU" dirty="0" err="1"/>
              <a:t>забороненої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оксиду титану (IV)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87368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uk-UA" dirty="0"/>
              <a:t>Приклад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522C04-853E-49DD-8730-073E48E8F10F}"/>
              </a:ext>
            </a:extLst>
          </p:cNvPr>
          <p:cNvSpPr txBox="1"/>
          <p:nvPr/>
        </p:nvSpPr>
        <p:spPr>
          <a:xfrm>
            <a:off x="479376" y="1451737"/>
            <a:ext cx="46805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Детальні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умови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аналізу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використовувалися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для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вимірювання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спектрів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поглинання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наведені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таблиці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спектри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поглинання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олігонуклеотиду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при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кожній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концентрації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показані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на рис.</a:t>
            </a:r>
            <a:endParaRPr lang="uk-UA" sz="1800" dirty="0">
              <a:solidFill>
                <a:schemeClr val="bg2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6E2E73-9048-44DA-8958-19D7829F6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060" y="919957"/>
            <a:ext cx="5594545" cy="254088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07B7C9-027F-4052-BA96-231B06A59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87" y="3424944"/>
            <a:ext cx="5184576" cy="24718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67EB6D-4C87-41DB-96BE-125058D0868F}"/>
              </a:ext>
            </a:extLst>
          </p:cNvPr>
          <p:cNvSpPr txBox="1"/>
          <p:nvPr/>
        </p:nvSpPr>
        <p:spPr>
          <a:xfrm>
            <a:off x="5735936" y="6237312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https://www.shimadzu.com/an/sites/shimadzu.com.an/files/pim/pim_document_file/applications/application_note/25148/an_01-00873-en.pdf</a:t>
            </a:r>
          </a:p>
        </p:txBody>
      </p:sp>
    </p:spTree>
    <p:extLst>
      <p:ext uri="{BB962C8B-B14F-4D97-AF65-F5344CB8AC3E}">
        <p14:creationId xmlns:p14="http://schemas.microsoft.com/office/powerpoint/2010/main" val="2768403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uk-UA" dirty="0"/>
              <a:t>Приклад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522C04-853E-49DD-8730-073E48E8F10F}"/>
              </a:ext>
            </a:extLst>
          </p:cNvPr>
          <p:cNvSpPr txBox="1"/>
          <p:nvPr/>
        </p:nvSpPr>
        <p:spPr>
          <a:xfrm>
            <a:off x="479376" y="1451737"/>
            <a:ext cx="46805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Детальні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умови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аналізу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використовувалися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для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вимірювання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спектрів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поглинання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наведені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таблиці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спектри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поглинання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олігонуклеотиду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при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кожній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концентрації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показані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на рис.</a:t>
            </a:r>
            <a:endParaRPr lang="uk-UA" sz="1800" dirty="0">
              <a:solidFill>
                <a:schemeClr val="bg2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6E2E73-9048-44DA-8958-19D7829F6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060" y="919957"/>
            <a:ext cx="5594545" cy="254088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07B7C9-027F-4052-BA96-231B06A59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87" y="3424944"/>
            <a:ext cx="5184576" cy="24718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67EB6D-4C87-41DB-96BE-125058D0868F}"/>
              </a:ext>
            </a:extLst>
          </p:cNvPr>
          <p:cNvSpPr txBox="1"/>
          <p:nvPr/>
        </p:nvSpPr>
        <p:spPr>
          <a:xfrm>
            <a:off x="5735936" y="6237312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https://www.shimadzu.com/an/sites/shimadzu.com.an/files/pim/pim_document_file/applications/application_note/25148/an_01-00873-en.pdf</a:t>
            </a:r>
          </a:p>
        </p:txBody>
      </p:sp>
    </p:spTree>
    <p:extLst>
      <p:ext uri="{BB962C8B-B14F-4D97-AF65-F5344CB8AC3E}">
        <p14:creationId xmlns:p14="http://schemas.microsoft.com/office/powerpoint/2010/main" val="25775392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1787860" y="265858"/>
            <a:ext cx="8794800" cy="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uk-UA" dirty="0"/>
              <a:t>Приклад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522C04-853E-49DD-8730-073E48E8F10F}"/>
              </a:ext>
            </a:extLst>
          </p:cNvPr>
          <p:cNvSpPr txBox="1"/>
          <p:nvPr/>
        </p:nvSpPr>
        <p:spPr>
          <a:xfrm>
            <a:off x="479376" y="1451737"/>
            <a:ext cx="46805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 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Детальні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умови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аналізу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що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використовувалися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для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вимірювання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спектрів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поглинання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наведені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таблиці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, а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спектри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поглинання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олігонуклеотиду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при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кожній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концентрації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bg2"/>
                </a:solidFill>
                <a:latin typeface="+mj-lt"/>
                <a:cs typeface="Times New Roman" pitchFamily="18" charset="0"/>
              </a:rPr>
              <a:t>показані</a:t>
            </a:r>
            <a:r>
              <a:rPr lang="ru-RU" sz="1800" dirty="0">
                <a:solidFill>
                  <a:schemeClr val="bg2"/>
                </a:solidFill>
                <a:latin typeface="+mj-lt"/>
                <a:cs typeface="Times New Roman" pitchFamily="18" charset="0"/>
              </a:rPr>
              <a:t> на рис.</a:t>
            </a:r>
            <a:endParaRPr lang="uk-UA" sz="1800" dirty="0">
              <a:solidFill>
                <a:schemeClr val="bg2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6E2E73-9048-44DA-8958-19D7829F6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060" y="919957"/>
            <a:ext cx="5594545" cy="254088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07B7C9-027F-4052-BA96-231B06A59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87" y="3424944"/>
            <a:ext cx="5184576" cy="24718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67EB6D-4C87-41DB-96BE-125058D0868F}"/>
              </a:ext>
            </a:extLst>
          </p:cNvPr>
          <p:cNvSpPr txBox="1"/>
          <p:nvPr/>
        </p:nvSpPr>
        <p:spPr>
          <a:xfrm>
            <a:off x="5735936" y="6237312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https://www.shimadzu.com/an/sites/shimadzu.com.an/files/pim/pim_document_file/applications/application_note/25148/an_01-00873-en.pdf</a:t>
            </a:r>
          </a:p>
        </p:txBody>
      </p:sp>
    </p:spTree>
    <p:extLst>
      <p:ext uri="{BB962C8B-B14F-4D97-AF65-F5344CB8AC3E}">
        <p14:creationId xmlns:p14="http://schemas.microsoft.com/office/powerpoint/2010/main" val="16474115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Blue-Cloud">
      <a:dk1>
        <a:srgbClr val="0032B1"/>
      </a:dk1>
      <a:lt1>
        <a:srgbClr val="FFFFFF"/>
      </a:lt1>
      <a:dk2>
        <a:srgbClr val="434845"/>
      </a:dk2>
      <a:lt2>
        <a:srgbClr val="E7E6E6"/>
      </a:lt2>
      <a:accent1>
        <a:srgbClr val="71A096"/>
      </a:accent1>
      <a:accent2>
        <a:srgbClr val="7E5E34"/>
      </a:accent2>
      <a:accent3>
        <a:srgbClr val="68615B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3719</Words>
  <Application>Microsoft Office PowerPoint</Application>
  <PresentationFormat>Широкий екран</PresentationFormat>
  <Paragraphs>189</Paragraphs>
  <Slides>31</Slides>
  <Notes>30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2</vt:i4>
      </vt:variant>
      <vt:variant>
        <vt:lpstr>Заголовки слайдів</vt:lpstr>
      </vt:variant>
      <vt:variant>
        <vt:i4>31</vt:i4>
      </vt:variant>
    </vt:vector>
  </HeadingPairs>
  <TitlesOfParts>
    <vt:vector size="41" baseType="lpstr">
      <vt:lpstr>Arial</vt:lpstr>
      <vt:lpstr>Calibri</vt:lpstr>
      <vt:lpstr>Cambria</vt:lpstr>
      <vt:lpstr>Palatino Linotype</vt:lpstr>
      <vt:lpstr>Symbol</vt:lpstr>
      <vt:lpstr>Times New Roman</vt:lpstr>
      <vt:lpstr>Wingdings</vt:lpstr>
      <vt:lpstr>Tema di Office</vt:lpstr>
      <vt:lpstr>Equation</vt:lpstr>
      <vt:lpstr>Picture</vt:lpstr>
      <vt:lpstr>Презентація PowerPoint</vt:lpstr>
      <vt:lpstr>Спектри у видимій області</vt:lpstr>
      <vt:lpstr>Спектрофотометричний метод</vt:lpstr>
      <vt:lpstr>Класифікація методів спектрального аналізу</vt:lpstr>
      <vt:lpstr>Класифікація методів спектрального аналізу</vt:lpstr>
      <vt:lpstr>Основний закон світлопоглинання</vt:lpstr>
      <vt:lpstr>Презентація PowerPoint</vt:lpstr>
      <vt:lpstr>Основні закони світлопоглинання</vt:lpstr>
      <vt:lpstr>Основні закони світлопоглинання</vt:lpstr>
      <vt:lpstr>Основні закони світлопоглинання</vt:lpstr>
      <vt:lpstr>Основні закони світлопоглинання</vt:lpstr>
      <vt:lpstr>Основні закони світлопоглинання</vt:lpstr>
      <vt:lpstr>Відхилення від основного закону світлопоглинання</vt:lpstr>
      <vt:lpstr>Відхилення від основного закону світлопоглинання</vt:lpstr>
      <vt:lpstr>Закон адитивності світлопоглинання</vt:lpstr>
      <vt:lpstr>Advanced Materials Open Science Centre at the Precarpathian National University </vt:lpstr>
      <vt:lpstr>Різноманітність режимів вимірювання</vt:lpstr>
      <vt:lpstr>Функція підключення до мережі</vt:lpstr>
      <vt:lpstr>Кількісний аналіз за допомогою LabSolutionsUV-Vis</vt:lpstr>
      <vt:lpstr>Кількісні параметри обробки функції спектральної оцінки</vt:lpstr>
      <vt:lpstr>Кількісні   варіанти   обробки   спектральної   функції   оцінки</vt:lpstr>
      <vt:lpstr>Приклад. Дослідження олігонуклеотиду</vt:lpstr>
      <vt:lpstr>Приклад.  Вимірювання ширини забороненої зони оксиду титану (IV)</vt:lpstr>
      <vt:lpstr>Приклад.  Вимірювання ширини забороненої зони оксиду титану (IV)</vt:lpstr>
      <vt:lpstr>Приклад.  Вимірювання ширини забороненої зони оксиду титану (IV)</vt:lpstr>
      <vt:lpstr>Приклад.  Вимірювання ширини забороненої зони оксиду титану (IV)</vt:lpstr>
      <vt:lpstr>Приклад.  Вимірювання ширини забороненої зони оксиду титану (IV)</vt:lpstr>
      <vt:lpstr>Приклад.  Вимірювання ширини забороненої зони оксиду титану (IV)</vt:lpstr>
      <vt:lpstr>Приклад</vt:lpstr>
      <vt:lpstr>Приклад</vt:lpstr>
      <vt:lpstr>Приклад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Andrea Greco</dc:creator>
  <cp:lastModifiedBy>Volodymyr</cp:lastModifiedBy>
  <cp:revision>41</cp:revision>
  <cp:lastPrinted>2026-01-25T19:10:59Z</cp:lastPrinted>
  <dcterms:created xsi:type="dcterms:W3CDTF">2023-12-14T13:12:42Z</dcterms:created>
  <dcterms:modified xsi:type="dcterms:W3CDTF">2026-01-25T19:14:16Z</dcterms:modified>
</cp:coreProperties>
</file>